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00" r:id="rId5"/>
    <p:sldId id="299" r:id="rId6"/>
    <p:sldId id="287" r:id="rId7"/>
    <p:sldId id="298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2019-09-24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2019-09-24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2549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altLang="ko-KR" dirty="0" smtClean="0"/>
              <a:t>«</a:t>
            </a:r>
            <a:r>
              <a:rPr lang="ru-RU" altLang="ko-KR" dirty="0" smtClean="0"/>
              <a:t>Звуки </a:t>
            </a:r>
            <a:r>
              <a:rPr lang="ru-RU" altLang="ko-KR" dirty="0" err="1" smtClean="0"/>
              <a:t>і</a:t>
            </a:r>
            <a:r>
              <a:rPr lang="ru-RU" altLang="ko-KR" dirty="0" smtClean="0"/>
              <a:t> </a:t>
            </a:r>
            <a:r>
              <a:rPr lang="ru-RU" altLang="ko-KR" dirty="0" err="1" smtClean="0"/>
              <a:t>букви</a:t>
            </a:r>
            <a:r>
              <a:rPr lang="ru-RU" altLang="ko-KR" dirty="0" smtClean="0"/>
              <a:t>. </a:t>
            </a:r>
            <a:r>
              <a:rPr lang="ru-RU" altLang="ko-KR" dirty="0" err="1" smtClean="0"/>
              <a:t>Українська</a:t>
            </a:r>
            <a:r>
              <a:rPr lang="ru-RU" altLang="ko-KR" dirty="0" smtClean="0"/>
              <a:t> </a:t>
            </a:r>
            <a:r>
              <a:rPr lang="ru-RU" altLang="ko-KR" dirty="0" err="1" smtClean="0"/>
              <a:t>абетка</a:t>
            </a:r>
            <a:r>
              <a:rPr lang="uk-UA" altLang="ko-KR" dirty="0" smtClean="0"/>
              <a:t>»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80528" y="1779662"/>
            <a:ext cx="9144000" cy="57606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Розрізняємо </a:t>
            </a:r>
            <a:r>
              <a:rPr lang="uk-UA" sz="1600" b="1" dirty="0" smtClean="0">
                <a:solidFill>
                  <a:schemeClr val="tx1"/>
                </a:solidFill>
              </a:rPr>
              <a:t>звуки і букви. Записуємо слова за абеткою.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Об’єднуємо </a:t>
            </a:r>
            <a:r>
              <a:rPr lang="uk-UA" sz="1600" b="1" dirty="0" smtClean="0">
                <a:solidFill>
                  <a:schemeClr val="tx1"/>
                </a:solidFill>
              </a:rPr>
              <a:t>слова в групи за певною ознакою</a:t>
            </a:r>
            <a:r>
              <a:rPr lang="uk-UA" sz="1600" b="1" dirty="0" smtClean="0">
                <a:solidFill>
                  <a:schemeClr val="tx1"/>
                </a:solidFill>
              </a:rPr>
              <a:t>. </a:t>
            </a: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Правильно </a:t>
            </a:r>
            <a:r>
              <a:rPr lang="uk-UA" sz="1600" b="1" dirty="0" smtClean="0">
                <a:solidFill>
                  <a:schemeClr val="tx1"/>
                </a:solidFill>
              </a:rPr>
              <a:t>наголошуємо слова </a:t>
            </a:r>
            <a:r>
              <a:rPr lang="uk-UA" sz="1600" b="1" i="1" dirty="0" err="1" smtClean="0">
                <a:solidFill>
                  <a:schemeClr val="tx1"/>
                </a:solidFill>
              </a:rPr>
              <a:t>абе́тка</a:t>
            </a:r>
            <a:r>
              <a:rPr lang="uk-UA" sz="1600" b="1" i="1" dirty="0" smtClean="0">
                <a:solidFill>
                  <a:schemeClr val="tx1"/>
                </a:solidFill>
              </a:rPr>
              <a:t>, </a:t>
            </a:r>
            <a:r>
              <a:rPr lang="uk-UA" sz="1600" b="1" i="1" dirty="0" err="1" smtClean="0">
                <a:solidFill>
                  <a:schemeClr val="tx1"/>
                </a:solidFill>
              </a:rPr>
              <a:t>алфа́ві́т</a:t>
            </a:r>
            <a:r>
              <a:rPr lang="uk-UA" sz="1600" b="1" i="1" dirty="0" smtClean="0">
                <a:solidFill>
                  <a:schemeClr val="tx1"/>
                </a:solidFill>
              </a:rPr>
              <a:t>, </a:t>
            </a:r>
            <a:r>
              <a:rPr lang="uk-UA" sz="1600" b="1" i="1" dirty="0" err="1" smtClean="0">
                <a:solidFill>
                  <a:schemeClr val="tx1"/>
                </a:solidFill>
              </a:rPr>
              <a:t>за́гадка</a:t>
            </a:r>
            <a:r>
              <a:rPr lang="uk-UA" sz="1600" b="1" i="1" dirty="0" smtClean="0">
                <a:solidFill>
                  <a:schemeClr val="tx1"/>
                </a:solidFill>
              </a:rPr>
              <a:t>.</a:t>
            </a:r>
          </a:p>
          <a:p>
            <a:endParaRPr lang="uk-UA" sz="12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altLang="ko-KR" b="1" dirty="0" smtClean="0"/>
              <a:t>Звуки і букви</a:t>
            </a:r>
            <a:endParaRPr lang="ko-KR" altLang="en-US" b="1" dirty="0"/>
          </a:p>
        </p:txBody>
      </p:sp>
      <p:grpSp>
        <p:nvGrpSpPr>
          <p:cNvPr id="4" name="Group 5"/>
          <p:cNvGrpSpPr/>
          <p:nvPr/>
        </p:nvGrpSpPr>
        <p:grpSpPr>
          <a:xfrm>
            <a:off x="1043608" y="1131590"/>
            <a:ext cx="4095779" cy="1653282"/>
            <a:chOff x="1448989" y="1451264"/>
            <a:chExt cx="3023679" cy="1653282"/>
          </a:xfrm>
        </p:grpSpPr>
        <p:sp>
          <p:nvSpPr>
            <p:cNvPr id="7" name="TextBox 6"/>
            <p:cNvSpPr txBox="1"/>
            <p:nvPr/>
          </p:nvSpPr>
          <p:spPr>
            <a:xfrm>
              <a:off x="1448989" y="2027328"/>
              <a:ext cx="30236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altLang="ko-KR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ЧУЄМО І ВИМОВЛЯЄМО</a:t>
              </a:r>
              <a:r>
                <a:rPr lang="en-US" altLang="ko-KR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</a:t>
              </a:r>
              <a:endParaRPr lang="ko-KR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48989" y="1451264"/>
              <a:ext cx="1541622" cy="584775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r>
                <a:rPr lang="uk-UA" altLang="ko-KR" sz="3200" b="1" dirty="0" smtClean="0">
                  <a:solidFill>
                    <a:schemeClr val="bg1"/>
                  </a:solidFill>
                  <a:cs typeface="Arial" pitchFamily="34" charset="0"/>
                </a:rPr>
                <a:t>ЗВУКИ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11"/>
          <p:cNvGrpSpPr/>
          <p:nvPr/>
        </p:nvGrpSpPr>
        <p:grpSpPr>
          <a:xfrm>
            <a:off x="1115616" y="3075806"/>
            <a:ext cx="4464496" cy="1345505"/>
            <a:chOff x="1448989" y="1667288"/>
            <a:chExt cx="3295882" cy="1345505"/>
          </a:xfrm>
        </p:grpSpPr>
        <p:sp>
          <p:nvSpPr>
            <p:cNvPr id="13" name="TextBox 12"/>
            <p:cNvSpPr txBox="1"/>
            <p:nvPr/>
          </p:nvSpPr>
          <p:spPr>
            <a:xfrm>
              <a:off x="1448989" y="2243352"/>
              <a:ext cx="329588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uk-UA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uk-UA" altLang="ko-KR" sz="3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БАЧИМО І ПИШЕМО.</a:t>
              </a:r>
              <a:r>
                <a:rPr lang="en-US" altLang="ko-KR" sz="3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48989" y="1667288"/>
              <a:ext cx="1541622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uk-UA" altLang="ko-KR" sz="3200" b="1" dirty="0" smtClean="0">
                  <a:solidFill>
                    <a:schemeClr val="bg1"/>
                  </a:solidFill>
                  <a:cs typeface="Arial" pitchFamily="34" charset="0"/>
                </a:rPr>
                <a:t>БУКВИ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932040" y="1131590"/>
            <a:ext cx="3744416" cy="1200329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На письмі звуки </a:t>
            </a:r>
          </a:p>
          <a:p>
            <a:r>
              <a:rPr lang="uk-UA" sz="2400" b="1" dirty="0" smtClean="0"/>
              <a:t>позначають буквами.</a:t>
            </a:r>
          </a:p>
          <a:p>
            <a:r>
              <a:rPr lang="uk-UA" sz="2400" b="1" dirty="0" smtClean="0"/>
              <a:t>Буква – знак для звука.</a:t>
            </a:r>
            <a:endParaRPr lang="uk-UA" sz="2400" b="1" dirty="0"/>
          </a:p>
        </p:txBody>
      </p:sp>
      <p:grpSp>
        <p:nvGrpSpPr>
          <p:cNvPr id="19" name="Group 46">
            <a:extLst>
              <a:ext uri="{FF2B5EF4-FFF2-40B4-BE49-F238E27FC236}">
                <a16:creationId xmlns="" xmlns:a16="http://schemas.microsoft.com/office/drawing/2014/main" id="{7920CEEF-82A6-45E4-B1C5-129BE31C6130}"/>
              </a:ext>
            </a:extLst>
          </p:cNvPr>
          <p:cNvGrpSpPr/>
          <p:nvPr/>
        </p:nvGrpSpPr>
        <p:grpSpPr>
          <a:xfrm>
            <a:off x="6732240" y="2859782"/>
            <a:ext cx="1719246" cy="1552693"/>
            <a:chOff x="3369348" y="2673754"/>
            <a:chExt cx="1970490" cy="1779598"/>
          </a:xfrm>
        </p:grpSpPr>
        <p:sp>
          <p:nvSpPr>
            <p:cNvPr id="20" name="Rectangle 30">
              <a:extLst>
                <a:ext uri="{FF2B5EF4-FFF2-40B4-BE49-F238E27FC236}">
                  <a16:creationId xmlns="" xmlns:a16="http://schemas.microsoft.com/office/drawing/2014/main" id="{6839F616-43F4-45DD-932E-DC474FFF6688}"/>
                </a:ext>
              </a:extLst>
            </p:cNvPr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Round Same Side Corner Rectangle 6">
              <a:extLst>
                <a:ext uri="{FF2B5EF4-FFF2-40B4-BE49-F238E27FC236}">
                  <a16:creationId xmlns="" xmlns:a16="http://schemas.microsoft.com/office/drawing/2014/main" id="{11E66816-B3BA-421A-997D-12535D839DDB}"/>
                </a:ext>
              </a:extLst>
            </p:cNvPr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497314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hevron 51"/>
          <p:cNvSpPr/>
          <p:nvPr/>
        </p:nvSpPr>
        <p:spPr>
          <a:xfrm>
            <a:off x="8172400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535712" y="1611058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 rot="5400000">
            <a:off x="8136396" y="228898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10"/>
          <p:cNvGrpSpPr/>
          <p:nvPr/>
        </p:nvGrpSpPr>
        <p:grpSpPr>
          <a:xfrm rot="2700000">
            <a:off x="8136395" y="933281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703733" y="1611057"/>
            <a:ext cx="4326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Б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16416" y="2283718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В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560" y="411510"/>
            <a:ext cx="57606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/>
              <a:t>АБЕ́ТКА =</a:t>
            </a:r>
            <a:r>
              <a:rPr lang="uk-UA" sz="3200" dirty="0" smtClean="0"/>
              <a:t> </a:t>
            </a:r>
            <a:r>
              <a:rPr lang="uk-UA" sz="3200" b="1" dirty="0" smtClean="0"/>
              <a:t>АЛФА́ВІ́Т</a:t>
            </a:r>
          </a:p>
          <a:p>
            <a:pPr algn="ctr"/>
            <a:r>
              <a:rPr lang="uk-UA" sz="3200" b="1" dirty="0" smtClean="0"/>
              <a:t>буква = літера</a:t>
            </a:r>
            <a:endParaRPr lang="uk-UA" sz="3200" b="1" dirty="0" smtClean="0"/>
          </a:p>
          <a:p>
            <a:r>
              <a:rPr lang="uk-UA" sz="2400" b="1" dirty="0" smtClean="0">
                <a:solidFill>
                  <a:schemeClr val="accent3"/>
                </a:solidFill>
              </a:rPr>
              <a:t>АБЕ́ТКА</a:t>
            </a:r>
            <a:r>
              <a:rPr lang="uk-UA" sz="2400" dirty="0" smtClean="0">
                <a:solidFill>
                  <a:schemeClr val="accent3"/>
                </a:solidFill>
              </a:rPr>
              <a:t> </a:t>
            </a:r>
          </a:p>
          <a:p>
            <a:r>
              <a:rPr lang="uk-UA" sz="2800" b="1" dirty="0" smtClean="0"/>
              <a:t>а</a:t>
            </a:r>
            <a:r>
              <a:rPr lang="uk-UA" sz="2800" dirty="0" smtClean="0"/>
              <a:t> і </a:t>
            </a:r>
            <a:r>
              <a:rPr lang="uk-UA" sz="2800" b="1" dirty="0" err="1" smtClean="0"/>
              <a:t>бе</a:t>
            </a:r>
            <a:r>
              <a:rPr lang="uk-UA" sz="2800" dirty="0" smtClean="0"/>
              <a:t> – перші букви українського алфавіту </a:t>
            </a:r>
            <a:endParaRPr lang="uk-UA" sz="2800" b="1" dirty="0" smtClean="0">
              <a:solidFill>
                <a:schemeClr val="accent3"/>
              </a:solidFill>
            </a:endParaRPr>
          </a:p>
          <a:p>
            <a:endParaRPr lang="uk-UA" sz="2400" dirty="0" smtClean="0"/>
          </a:p>
          <a:p>
            <a:r>
              <a:rPr lang="uk-UA" sz="2400" b="1" dirty="0" smtClean="0">
                <a:solidFill>
                  <a:schemeClr val="accent3"/>
                </a:solidFill>
              </a:rPr>
              <a:t>АЛФА́ВІ́Т </a:t>
            </a:r>
            <a:endParaRPr lang="uk-UA" sz="2400" dirty="0" smtClean="0">
              <a:solidFill>
                <a:schemeClr val="accent3"/>
              </a:solidFill>
            </a:endParaRPr>
          </a:p>
          <a:p>
            <a:r>
              <a:rPr lang="el-GR" sz="3600" dirty="0" smtClean="0"/>
              <a:t>α</a:t>
            </a:r>
            <a:r>
              <a:rPr lang="uk-UA" sz="3600" dirty="0" smtClean="0"/>
              <a:t> (</a:t>
            </a:r>
            <a:r>
              <a:rPr lang="uk-UA" sz="2400" dirty="0" smtClean="0"/>
              <a:t>альфа) </a:t>
            </a:r>
            <a:r>
              <a:rPr lang="uk-UA" sz="2400" dirty="0" smtClean="0"/>
              <a:t>і </a:t>
            </a:r>
            <a:r>
              <a:rPr lang="el-GR" sz="3600" dirty="0" smtClean="0"/>
              <a:t>β</a:t>
            </a:r>
            <a:r>
              <a:rPr lang="el-GR" sz="2400" dirty="0" smtClean="0"/>
              <a:t> </a:t>
            </a:r>
            <a:r>
              <a:rPr lang="uk-UA" sz="2400" dirty="0" smtClean="0"/>
              <a:t> (бета → віта</a:t>
            </a:r>
            <a:r>
              <a:rPr lang="uk-UA" sz="2400" dirty="0" smtClean="0"/>
              <a:t>) – перші </a:t>
            </a:r>
            <a:endParaRPr lang="uk-UA" sz="2400" dirty="0" smtClean="0"/>
          </a:p>
          <a:p>
            <a:r>
              <a:rPr lang="uk-UA" sz="2400" dirty="0" smtClean="0"/>
              <a:t>букви давньогрецького </a:t>
            </a:r>
            <a:r>
              <a:rPr lang="uk-UA" sz="2400" dirty="0" smtClean="0"/>
              <a:t>алфавіту </a:t>
            </a:r>
            <a:endParaRPr lang="uk-UA" sz="2400" b="1" dirty="0" smtClean="0">
              <a:solidFill>
                <a:schemeClr val="accent3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532214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411510"/>
            <a:ext cx="9144000" cy="720080"/>
          </a:xfrm>
        </p:spPr>
        <p:txBody>
          <a:bodyPr/>
          <a:lstStyle/>
          <a:p>
            <a:pPr lvl="0"/>
            <a:r>
              <a:rPr lang="uk-UA" sz="3200" b="1" dirty="0" smtClean="0">
                <a:solidFill>
                  <a:schemeClr val="accent3"/>
                </a:solidFill>
              </a:rPr>
              <a:t>Українська абетка</a:t>
            </a:r>
            <a:endParaRPr lang="en-US" altLang="ko-KR" sz="3200" b="1" dirty="0">
              <a:solidFill>
                <a:schemeClr val="accent3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23528" y="1917979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059582"/>
            <a:ext cx="48863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4416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33703" y="225782"/>
            <a:ext cx="9144000" cy="545768"/>
          </a:xfrm>
        </p:spPr>
        <p:txBody>
          <a:bodyPr/>
          <a:lstStyle/>
          <a:p>
            <a:pPr lvl="0"/>
            <a:r>
              <a:rPr lang="uk-UA" sz="2800" b="1" dirty="0" smtClean="0">
                <a:solidFill>
                  <a:schemeClr val="accent3"/>
                </a:solidFill>
              </a:rPr>
              <a:t>Як записати слова за абеткою </a:t>
            </a:r>
            <a:r>
              <a:rPr lang="uk-UA" sz="2400" b="1" dirty="0" smtClean="0">
                <a:solidFill>
                  <a:schemeClr val="tx1"/>
                </a:solidFill>
              </a:rPr>
              <a:t>(завдання 3)</a:t>
            </a:r>
            <a:endParaRPr lang="en-US" altLang="ko-KR" sz="2400" b="1" dirty="0">
              <a:solidFill>
                <a:schemeClr val="tx1"/>
              </a:solidFill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8172400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grpSp>
        <p:nvGrpSpPr>
          <p:cNvPr id="13" name="Group 7"/>
          <p:cNvGrpSpPr/>
          <p:nvPr/>
        </p:nvGrpSpPr>
        <p:grpSpPr>
          <a:xfrm>
            <a:off x="8172400" y="1707654"/>
            <a:ext cx="720080" cy="720081"/>
            <a:chOff x="5446454" y="1672186"/>
            <a:chExt cx="914400" cy="914401"/>
          </a:xfrm>
          <a:solidFill>
            <a:schemeClr val="accent4"/>
          </a:solidFill>
        </p:grpSpPr>
        <p:sp>
          <p:nvSpPr>
            <p:cNvPr id="14" name="Teardrop 8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Teardrop 9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3"/>
          <p:cNvGrpSpPr/>
          <p:nvPr/>
        </p:nvGrpSpPr>
        <p:grpSpPr>
          <a:xfrm rot="5400000">
            <a:off x="8172400" y="2715766"/>
            <a:ext cx="720080" cy="720081"/>
            <a:chOff x="5446454" y="1672186"/>
            <a:chExt cx="914400" cy="914401"/>
          </a:xfrm>
          <a:solidFill>
            <a:schemeClr val="accent2"/>
          </a:solidFill>
        </p:grpSpPr>
        <p:sp>
          <p:nvSpPr>
            <p:cNvPr id="17" name="Teardrop 14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5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0"/>
          <p:cNvGrpSpPr/>
          <p:nvPr/>
        </p:nvGrpSpPr>
        <p:grpSpPr>
          <a:xfrm rot="2700000">
            <a:off x="8274785" y="776669"/>
            <a:ext cx="720080" cy="720081"/>
            <a:chOff x="5446454" y="1672186"/>
            <a:chExt cx="914400" cy="914401"/>
          </a:xfrm>
          <a:solidFill>
            <a:schemeClr val="accent1"/>
          </a:solidFill>
        </p:grpSpPr>
        <p:sp>
          <p:nvSpPr>
            <p:cNvPr id="20" name="Teardrop 11"/>
            <p:cNvSpPr/>
            <p:nvPr/>
          </p:nvSpPr>
          <p:spPr>
            <a:xfrm rot="5400000">
              <a:off x="5446454" y="1672186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2"/>
            <p:cNvSpPr/>
            <p:nvPr/>
          </p:nvSpPr>
          <p:spPr>
            <a:xfrm rot="16200000">
              <a:off x="5446454" y="1672187"/>
              <a:ext cx="914400" cy="9144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388424" y="1779662"/>
            <a:ext cx="4326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Б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60432" y="91556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16416" y="271576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В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568" y="771550"/>
            <a:ext cx="741682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dirty="0" smtClean="0"/>
              <a:t>1. Виберіть один </a:t>
            </a:r>
            <a:r>
              <a:rPr lang="uk-UA" sz="2200" dirty="0" smtClean="0"/>
              <a:t>зі </a:t>
            </a:r>
            <a:r>
              <a:rPr lang="uk-UA" sz="2200" dirty="0" smtClean="0"/>
              <a:t>списків (наприклад, </a:t>
            </a:r>
            <a:r>
              <a:rPr lang="uk-UA" sz="2200" b="1" dirty="0" smtClean="0">
                <a:solidFill>
                  <a:schemeClr val="accent3"/>
                </a:solidFill>
              </a:rPr>
              <a:t>“В </a:t>
            </a:r>
            <a:r>
              <a:rPr lang="uk-UA" sz="2200" b="1" dirty="0" err="1" smtClean="0">
                <a:solidFill>
                  <a:schemeClr val="accent3"/>
                </a:solidFill>
              </a:rPr>
              <a:t>окулярах”</a:t>
            </a:r>
            <a:r>
              <a:rPr lang="uk-UA" sz="2200" dirty="0" smtClean="0"/>
              <a:t> )</a:t>
            </a:r>
            <a:r>
              <a:rPr lang="uk-UA" sz="2200" b="1" dirty="0" smtClean="0"/>
              <a:t>.</a:t>
            </a:r>
            <a:r>
              <a:rPr lang="uk-UA" sz="2200" b="1" dirty="0" smtClean="0">
                <a:solidFill>
                  <a:schemeClr val="accent3"/>
                </a:solidFill>
              </a:rPr>
              <a:t> </a:t>
            </a:r>
            <a:endParaRPr lang="uk-UA" sz="2200" b="1" dirty="0" smtClean="0">
              <a:solidFill>
                <a:schemeClr val="accent3"/>
              </a:solidFill>
            </a:endParaRPr>
          </a:p>
          <a:p>
            <a:endParaRPr lang="uk-UA" sz="2200" dirty="0" smtClean="0"/>
          </a:p>
          <a:p>
            <a:r>
              <a:rPr lang="uk-UA" sz="2200" dirty="0" smtClean="0"/>
              <a:t>2. Запишіть на </a:t>
            </a:r>
            <a:r>
              <a:rPr lang="uk-UA" sz="2200" dirty="0" smtClean="0"/>
              <a:t>чернетці імена дітей, які потраплять у </a:t>
            </a:r>
            <a:endParaRPr lang="uk-UA" sz="2200" dirty="0" smtClean="0"/>
          </a:p>
          <a:p>
            <a:r>
              <a:rPr lang="uk-UA" sz="2200" dirty="0" smtClean="0"/>
              <a:t>цей список (</a:t>
            </a:r>
            <a:r>
              <a:rPr lang="uk-UA" sz="2200" b="1" i="1" dirty="0" smtClean="0"/>
              <a:t>Христя, Максим, Яна, Петро, Антон</a:t>
            </a:r>
            <a:r>
              <a:rPr lang="uk-UA" sz="2200" dirty="0" smtClean="0"/>
              <a:t>) </a:t>
            </a:r>
            <a:endParaRPr lang="uk-UA" sz="2200" dirty="0" smtClean="0"/>
          </a:p>
          <a:p>
            <a:endParaRPr lang="uk-UA" sz="2200" dirty="0" smtClean="0"/>
          </a:p>
          <a:p>
            <a:r>
              <a:rPr lang="uk-UA" sz="2200" dirty="0" smtClean="0"/>
              <a:t>3. Підкресліть перші </a:t>
            </a:r>
            <a:r>
              <a:rPr lang="uk-UA" sz="2200" dirty="0" smtClean="0"/>
              <a:t>букви в </a:t>
            </a:r>
            <a:r>
              <a:rPr lang="uk-UA" sz="2200" dirty="0" smtClean="0"/>
              <a:t>іменах </a:t>
            </a:r>
            <a:r>
              <a:rPr lang="uk-UA" sz="2200" dirty="0" smtClean="0"/>
              <a:t>(</a:t>
            </a:r>
            <a:r>
              <a:rPr lang="uk-UA" sz="2200" b="1" i="1" u="sng" dirty="0" smtClean="0"/>
              <a:t>Х</a:t>
            </a:r>
            <a:r>
              <a:rPr lang="uk-UA" sz="2200" b="1" i="1" dirty="0" smtClean="0"/>
              <a:t>ристя, </a:t>
            </a:r>
            <a:r>
              <a:rPr lang="uk-UA" sz="2200" b="1" i="1" u="sng" dirty="0" smtClean="0"/>
              <a:t>М</a:t>
            </a:r>
            <a:r>
              <a:rPr lang="uk-UA" sz="2200" b="1" i="1" dirty="0" smtClean="0"/>
              <a:t>аксим, </a:t>
            </a:r>
            <a:r>
              <a:rPr lang="uk-UA" sz="2200" b="1" i="1" u="sng" dirty="0" smtClean="0"/>
              <a:t>Я</a:t>
            </a:r>
            <a:r>
              <a:rPr lang="uk-UA" sz="2200" b="1" i="1" dirty="0" smtClean="0"/>
              <a:t>на, </a:t>
            </a:r>
            <a:r>
              <a:rPr lang="uk-UA" sz="2200" b="1" i="1" u="sng" dirty="0" smtClean="0"/>
              <a:t>П</a:t>
            </a:r>
            <a:r>
              <a:rPr lang="uk-UA" sz="2200" b="1" i="1" dirty="0" smtClean="0"/>
              <a:t>етро, </a:t>
            </a:r>
            <a:r>
              <a:rPr lang="uk-UA" sz="2200" b="1" i="1" u="sng" dirty="0" smtClean="0"/>
              <a:t>А</a:t>
            </a:r>
            <a:r>
              <a:rPr lang="uk-UA" sz="2200" b="1" i="1" dirty="0" smtClean="0"/>
              <a:t>нтон</a:t>
            </a:r>
            <a:r>
              <a:rPr lang="uk-UA" sz="2200" dirty="0" smtClean="0"/>
              <a:t>). </a:t>
            </a:r>
            <a:endParaRPr lang="uk-UA" sz="2200" dirty="0" smtClean="0"/>
          </a:p>
          <a:p>
            <a:endParaRPr lang="uk-UA" sz="2200" dirty="0" smtClean="0"/>
          </a:p>
          <a:p>
            <a:r>
              <a:rPr lang="uk-UA" sz="2200" dirty="0" smtClean="0"/>
              <a:t>4. Пронумеруйте перші </a:t>
            </a:r>
            <a:r>
              <a:rPr lang="uk-UA" sz="2200" dirty="0" smtClean="0"/>
              <a:t>букви за </a:t>
            </a:r>
            <a:r>
              <a:rPr lang="uk-UA" sz="2200" dirty="0" smtClean="0"/>
              <a:t>абеткою (</a:t>
            </a:r>
            <a:r>
              <a:rPr lang="ru-RU" sz="2000" b="1" i="1" baseline="30000" dirty="0" smtClean="0">
                <a:solidFill>
                  <a:schemeClr val="accent3"/>
                </a:solidFill>
              </a:rPr>
              <a:t>4</a:t>
            </a:r>
            <a:r>
              <a:rPr lang="uk-UA" sz="2200" b="1" i="1" u="sng" dirty="0" smtClean="0"/>
              <a:t>Х</a:t>
            </a:r>
            <a:r>
              <a:rPr lang="uk-UA" sz="2200" b="1" i="1" dirty="0" smtClean="0"/>
              <a:t>ристя</a:t>
            </a:r>
            <a:r>
              <a:rPr lang="uk-UA" sz="2200" b="1" i="1" dirty="0" smtClean="0"/>
              <a:t>, </a:t>
            </a:r>
            <a:endParaRPr lang="uk-UA" sz="2200" b="1" i="1" dirty="0" smtClean="0"/>
          </a:p>
          <a:p>
            <a:r>
              <a:rPr lang="ru-RU" sz="2000" b="1" i="1" baseline="30000" dirty="0" smtClean="0">
                <a:solidFill>
                  <a:schemeClr val="accent3"/>
                </a:solidFill>
              </a:rPr>
              <a:t>2</a:t>
            </a:r>
            <a:r>
              <a:rPr lang="uk-UA" sz="2200" b="1" i="1" u="sng" dirty="0" smtClean="0"/>
              <a:t>М</a:t>
            </a:r>
            <a:r>
              <a:rPr lang="uk-UA" sz="2200" b="1" i="1" dirty="0" smtClean="0"/>
              <a:t>аксим</a:t>
            </a:r>
            <a:r>
              <a:rPr lang="uk-UA" sz="2200" b="1" i="1" dirty="0" smtClean="0"/>
              <a:t>, </a:t>
            </a:r>
            <a:r>
              <a:rPr lang="ru-RU" sz="2000" b="1" i="1" baseline="30000" dirty="0" smtClean="0">
                <a:solidFill>
                  <a:schemeClr val="accent3"/>
                </a:solidFill>
              </a:rPr>
              <a:t>5</a:t>
            </a:r>
            <a:r>
              <a:rPr lang="uk-UA" sz="2200" b="1" i="1" u="sng" dirty="0" smtClean="0"/>
              <a:t>Я</a:t>
            </a:r>
            <a:r>
              <a:rPr lang="uk-UA" sz="2200" b="1" i="1" dirty="0" smtClean="0"/>
              <a:t>на</a:t>
            </a:r>
            <a:r>
              <a:rPr lang="uk-UA" sz="2200" b="1" i="1" dirty="0" smtClean="0"/>
              <a:t>, </a:t>
            </a:r>
            <a:r>
              <a:rPr lang="ru-RU" sz="2000" b="1" i="1" baseline="30000" dirty="0" smtClean="0">
                <a:solidFill>
                  <a:schemeClr val="accent3"/>
                </a:solidFill>
              </a:rPr>
              <a:t>3</a:t>
            </a:r>
            <a:r>
              <a:rPr lang="uk-UA" sz="2200" b="1" i="1" u="sng" dirty="0" smtClean="0"/>
              <a:t>П</a:t>
            </a:r>
            <a:r>
              <a:rPr lang="uk-UA" sz="2200" b="1" i="1" dirty="0" smtClean="0"/>
              <a:t>етро</a:t>
            </a:r>
            <a:r>
              <a:rPr lang="uk-UA" sz="2200" b="1" i="1" dirty="0" smtClean="0"/>
              <a:t>, </a:t>
            </a:r>
            <a:r>
              <a:rPr lang="ru-RU" sz="2400" b="1" i="1" baseline="30000" dirty="0" smtClean="0">
                <a:solidFill>
                  <a:schemeClr val="accent3"/>
                </a:solidFill>
              </a:rPr>
              <a:t>1</a:t>
            </a:r>
            <a:r>
              <a:rPr lang="ru-RU" sz="2400" b="1" i="1" u="sng" dirty="0" smtClean="0"/>
              <a:t>А</a:t>
            </a:r>
            <a:r>
              <a:rPr lang="ru-RU" sz="2400" b="1" i="1" dirty="0" smtClean="0"/>
              <a:t>нтон</a:t>
            </a:r>
            <a:r>
              <a:rPr lang="uk-UA" sz="2200" dirty="0" smtClean="0"/>
              <a:t>). </a:t>
            </a:r>
            <a:endParaRPr lang="uk-UA" sz="2200" dirty="0" smtClean="0"/>
          </a:p>
          <a:p>
            <a:endParaRPr lang="uk-UA" sz="2200" dirty="0" smtClean="0"/>
          </a:p>
          <a:p>
            <a:r>
              <a:rPr lang="uk-UA" sz="2200" dirty="0" smtClean="0"/>
              <a:t>5. Запишіть імена </a:t>
            </a:r>
            <a:r>
              <a:rPr lang="uk-UA" sz="2200" dirty="0" smtClean="0"/>
              <a:t>за абеткою.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532214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60132" y="-1568710"/>
            <a:ext cx="1008112" cy="482453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821421" y="-198818"/>
            <a:ext cx="1008112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902407" y="881303"/>
            <a:ext cx="864096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04148" y="1815666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424410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знаю, чим відрізняється звук від </a:t>
            </a:r>
            <a:endParaRPr lang="uk-UA" dirty="0" smtClean="0"/>
          </a:p>
          <a:p>
            <a:pPr lvl="0"/>
            <a:r>
              <a:rPr lang="uk-UA" dirty="0" smtClean="0"/>
              <a:t>букви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45176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45036" y="1615969"/>
            <a:ext cx="4015396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Я знаю, як наголошувати слова </a:t>
            </a:r>
            <a:endParaRPr lang="uk-UA" dirty="0" smtClean="0"/>
          </a:p>
          <a:p>
            <a:r>
              <a:rPr lang="uk-UA" b="1" dirty="0" err="1" smtClean="0"/>
              <a:t>абе́тка</a:t>
            </a:r>
            <a:r>
              <a:rPr lang="uk-UA" b="1" dirty="0" smtClean="0"/>
              <a:t>, </a:t>
            </a:r>
            <a:r>
              <a:rPr lang="uk-UA" b="1" dirty="0" err="1" smtClean="0"/>
              <a:t>алфа́ві́т</a:t>
            </a:r>
            <a:r>
              <a:rPr lang="uk-UA" b="1" dirty="0" smtClean="0"/>
              <a:t>, </a:t>
            </a:r>
            <a:r>
              <a:rPr lang="uk-UA" b="1" dirty="0" err="1" smtClean="0"/>
              <a:t>за́гадка</a:t>
            </a:r>
            <a:r>
              <a:rPr lang="uk-UA" dirty="0" smtClean="0"/>
              <a:t>.</a:t>
            </a:r>
          </a:p>
          <a:p>
            <a:pPr lvl="0"/>
            <a:endParaRPr lang="uk-UA" dirty="0" smtClean="0"/>
          </a:p>
          <a:p>
            <a:r>
              <a:rPr lang="uk-UA" dirty="0" smtClean="0"/>
              <a:t>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787774"/>
            <a:ext cx="38428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розташовувати слова за </a:t>
            </a:r>
            <a:endParaRPr lang="uk-UA" dirty="0" smtClean="0"/>
          </a:p>
          <a:p>
            <a:pPr lvl="0"/>
            <a:r>
              <a:rPr lang="uk-UA" dirty="0" smtClean="0"/>
              <a:t>абеткою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5976" y="3657403"/>
            <a:ext cx="4176464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 smtClean="0"/>
              <a:t>Я вмію об’єднувати слова в групи </a:t>
            </a:r>
            <a:r>
              <a:rPr lang="uk-UA" sz="1600" smtClean="0"/>
              <a:t>за </a:t>
            </a:r>
            <a:endParaRPr lang="uk-UA" sz="1600" smtClean="0"/>
          </a:p>
          <a:p>
            <a:pPr lvl="0"/>
            <a:r>
              <a:rPr lang="uk-UA" sz="1600" smtClean="0"/>
              <a:t>певною </a:t>
            </a:r>
            <a:r>
              <a:rPr lang="uk-UA" sz="1600" dirty="0" smtClean="0"/>
              <a:t>ознакою.</a:t>
            </a:r>
            <a:endParaRPr lang="uk-UA" sz="1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79912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923928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265</Words>
  <Application>Microsoft Office PowerPoint</Application>
  <PresentationFormat>Экран (16:9)</PresentationFormat>
  <Paragraphs>57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115</cp:revision>
  <dcterms:created xsi:type="dcterms:W3CDTF">2016-12-05T23:26:54Z</dcterms:created>
  <dcterms:modified xsi:type="dcterms:W3CDTF">2019-09-24T12:41:47Z</dcterms:modified>
</cp:coreProperties>
</file>