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91" r:id="rId11"/>
    <p:sldId id="267" r:id="rId12"/>
    <p:sldId id="268" r:id="rId13"/>
    <p:sldId id="281" r:id="rId14"/>
    <p:sldId id="270" r:id="rId15"/>
    <p:sldId id="271" r:id="rId16"/>
    <p:sldId id="272" r:id="rId17"/>
    <p:sldId id="273" r:id="rId18"/>
    <p:sldId id="274" r:id="rId19"/>
    <p:sldId id="278" r:id="rId20"/>
    <p:sldId id="279" r:id="rId21"/>
    <p:sldId id="280" r:id="rId22"/>
    <p:sldId id="269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Темний стиль 2 –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D5ABB26-0587-4C30-8999-92F81FD0307C}" styleName="Без стилю та сі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5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BA74-D501-4150-8C17-0515034AE455}" type="datetimeFigureOut">
              <a:rPr lang="ru-RU" smtClean="0"/>
              <a:t>09.09.2019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5ADE6-9AF2-45FB-8644-2168E4709D18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90572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BA74-D501-4150-8C17-0515034AE455}" type="datetimeFigureOut">
              <a:rPr lang="ru-RU" smtClean="0"/>
              <a:t>09.09.2019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5ADE6-9AF2-45FB-8644-2168E4709D18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3144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BA74-D501-4150-8C17-0515034AE455}" type="datetimeFigureOut">
              <a:rPr lang="ru-RU" smtClean="0"/>
              <a:t>09.09.2019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5ADE6-9AF2-45FB-8644-2168E4709D18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3125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BA74-D501-4150-8C17-0515034AE455}" type="datetimeFigureOut">
              <a:rPr lang="ru-RU" smtClean="0"/>
              <a:t>09.09.2019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5ADE6-9AF2-45FB-8644-2168E4709D18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4711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BA74-D501-4150-8C17-0515034AE455}" type="datetimeFigureOut">
              <a:rPr lang="ru-RU" smtClean="0"/>
              <a:t>09.09.2019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5ADE6-9AF2-45FB-8644-2168E4709D18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51298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BA74-D501-4150-8C17-0515034AE455}" type="datetimeFigureOut">
              <a:rPr lang="ru-RU" smtClean="0"/>
              <a:t>09.09.2019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5ADE6-9AF2-45FB-8644-2168E4709D18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3557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BA74-D501-4150-8C17-0515034AE455}" type="datetimeFigureOut">
              <a:rPr lang="ru-RU" smtClean="0"/>
              <a:t>09.09.2019</a:t>
            </a:fld>
            <a:endParaRPr lang="ru-RU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5ADE6-9AF2-45FB-8644-2168E4709D18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03203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BA74-D501-4150-8C17-0515034AE455}" type="datetimeFigureOut">
              <a:rPr lang="ru-RU" smtClean="0"/>
              <a:t>09.09.2019</a:t>
            </a:fld>
            <a:endParaRPr lang="ru-RU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5ADE6-9AF2-45FB-8644-2168E4709D18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2901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BA74-D501-4150-8C17-0515034AE455}" type="datetimeFigureOut">
              <a:rPr lang="ru-RU" smtClean="0"/>
              <a:t>09.09.2019</a:t>
            </a:fld>
            <a:endParaRPr lang="ru-RU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5ADE6-9AF2-45FB-8644-2168E4709D18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37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BA74-D501-4150-8C17-0515034AE455}" type="datetimeFigureOut">
              <a:rPr lang="ru-RU" smtClean="0"/>
              <a:t>09.09.2019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5ADE6-9AF2-45FB-8644-2168E4709D18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9530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BA74-D501-4150-8C17-0515034AE455}" type="datetimeFigureOut">
              <a:rPr lang="ru-RU" smtClean="0"/>
              <a:t>09.09.2019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5ADE6-9AF2-45FB-8644-2168E4709D18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61397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04BA74-D501-4150-8C17-0515034AE455}" type="datetimeFigureOut">
              <a:rPr lang="ru-RU" smtClean="0"/>
              <a:t>09.09.2019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65ADE6-9AF2-45FB-8644-2168E4709D18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4716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slide" Target="slide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88640"/>
            <a:ext cx="4172000" cy="1470025"/>
          </a:xfrm>
        </p:spPr>
        <p:txBody>
          <a:bodyPr/>
          <a:lstStyle/>
          <a:p>
            <a:r>
              <a:rPr lang="uk-UA" b="1" dirty="0" smtClean="0">
                <a:latin typeface="+mn-lt"/>
              </a:rPr>
              <a:t>ВЕРЕСЕНЬ</a:t>
            </a:r>
            <a:br>
              <a:rPr lang="uk-UA" b="1" dirty="0" smtClean="0">
                <a:latin typeface="+mn-lt"/>
              </a:rPr>
            </a:br>
            <a:r>
              <a:rPr lang="uk-UA" b="1" dirty="0" smtClean="0">
                <a:latin typeface="+mn-lt"/>
              </a:rPr>
              <a:t>Тиждень </a:t>
            </a:r>
            <a:r>
              <a:rPr lang="uk-UA" b="1" dirty="0" smtClean="0">
                <a:latin typeface="+mn-lt"/>
              </a:rPr>
              <a:t>3-й</a:t>
            </a:r>
            <a:endParaRPr lang="ru-RU" b="1" dirty="0">
              <a:latin typeface="+mn-lt"/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3923928" y="332656"/>
            <a:ext cx="5360640" cy="1944216"/>
          </a:xfrm>
        </p:spPr>
        <p:txBody>
          <a:bodyPr>
            <a:normAutofit/>
          </a:bodyPr>
          <a:lstStyle/>
          <a:p>
            <a:r>
              <a:rPr lang="uk-UA" sz="4000" dirty="0" smtClean="0">
                <a:solidFill>
                  <a:srgbClr val="FF0000"/>
                </a:solidFill>
              </a:rPr>
              <a:t>Математичні</a:t>
            </a:r>
          </a:p>
          <a:p>
            <a:r>
              <a:rPr lang="uk-UA" sz="4000" dirty="0" smtClean="0">
                <a:solidFill>
                  <a:srgbClr val="FF0000"/>
                </a:solidFill>
              </a:rPr>
              <a:t>диктанти. </a:t>
            </a:r>
            <a:r>
              <a:rPr lang="uk-UA" sz="4000" dirty="0" smtClean="0">
                <a:solidFill>
                  <a:srgbClr val="FF0000"/>
                </a:solidFill>
              </a:rPr>
              <a:t>Задачі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7" name="Підзаголовок 2"/>
          <p:cNvSpPr txBox="1">
            <a:spLocks/>
          </p:cNvSpPr>
          <p:nvPr/>
        </p:nvSpPr>
        <p:spPr>
          <a:xfrm>
            <a:off x="4050695" y="4653136"/>
            <a:ext cx="5360640" cy="13363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uk-UA" dirty="0" smtClean="0">
                <a:solidFill>
                  <a:schemeClr val="tx1"/>
                </a:solidFill>
              </a:rPr>
              <a:t>До теми «</a:t>
            </a:r>
            <a:r>
              <a:rPr lang="ru-RU" dirty="0" err="1">
                <a:solidFill>
                  <a:schemeClr val="tx1"/>
                </a:solidFill>
              </a:rPr>
              <a:t>Задачі</a:t>
            </a:r>
            <a:r>
              <a:rPr lang="ru-RU" dirty="0">
                <a:solidFill>
                  <a:schemeClr val="tx1"/>
                </a:solidFill>
              </a:rPr>
              <a:t> з </a:t>
            </a:r>
            <a:r>
              <a:rPr lang="ru-RU" dirty="0" err="1">
                <a:solidFill>
                  <a:schemeClr val="tx1"/>
                </a:solidFill>
              </a:rPr>
              <a:t>двома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запитаннями</a:t>
            </a:r>
            <a:r>
              <a:rPr lang="uk-UA" dirty="0" smtClean="0">
                <a:solidFill>
                  <a:schemeClr val="tx1"/>
                </a:solidFill>
              </a:rPr>
              <a:t>»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трілка вправо 7">
            <a:hlinkClick r:id="rId3" action="ppaction://hlinksldjump"/>
          </p:cNvPr>
          <p:cNvSpPr/>
          <p:nvPr/>
        </p:nvSpPr>
        <p:spPr>
          <a:xfrm>
            <a:off x="6804248" y="5301208"/>
            <a:ext cx="648072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2" name="Групувати 11"/>
          <p:cNvGrpSpPr/>
          <p:nvPr/>
        </p:nvGrpSpPr>
        <p:grpSpPr>
          <a:xfrm>
            <a:off x="4040824" y="3429000"/>
            <a:ext cx="5360640" cy="1336345"/>
            <a:chOff x="4040824" y="3181169"/>
            <a:chExt cx="5360640" cy="1336345"/>
          </a:xfrm>
        </p:grpSpPr>
        <p:sp>
          <p:nvSpPr>
            <p:cNvPr id="6" name="Підзаголовок 2"/>
            <p:cNvSpPr txBox="1">
              <a:spLocks/>
            </p:cNvSpPr>
            <p:nvPr/>
          </p:nvSpPr>
          <p:spPr>
            <a:xfrm>
              <a:off x="4040824" y="3181169"/>
              <a:ext cx="5360640" cy="1336345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uk-UA" dirty="0" smtClean="0">
                  <a:solidFill>
                    <a:schemeClr val="tx1"/>
                  </a:solidFill>
                </a:rPr>
                <a:t>До теми «</a:t>
              </a:r>
              <a:r>
                <a:rPr lang="ru-RU" dirty="0" err="1">
                  <a:solidFill>
                    <a:schemeClr val="tx1"/>
                  </a:solidFill>
                </a:rPr>
                <a:t>Віднімання</a:t>
              </a:r>
              <a:r>
                <a:rPr lang="ru-RU" dirty="0">
                  <a:solidFill>
                    <a:schemeClr val="tx1"/>
                  </a:solidFill>
                </a:rPr>
                <a:t> чисел </a:t>
              </a:r>
              <a:r>
                <a:rPr lang="ru-RU" dirty="0" err="1">
                  <a:solidFill>
                    <a:schemeClr val="tx1"/>
                  </a:solidFill>
                </a:rPr>
                <a:t>частинами</a:t>
              </a:r>
              <a:r>
                <a:rPr lang="ru-RU" dirty="0">
                  <a:solidFill>
                    <a:schemeClr val="tx1"/>
                  </a:solidFill>
                </a:rPr>
                <a:t> </a:t>
              </a:r>
              <a:r>
                <a:rPr lang="ru-RU" dirty="0" err="1">
                  <a:solidFill>
                    <a:schemeClr val="tx1"/>
                  </a:solidFill>
                </a:rPr>
                <a:t>від</a:t>
              </a:r>
              <a:r>
                <a:rPr lang="ru-RU" dirty="0">
                  <a:solidFill>
                    <a:schemeClr val="tx1"/>
                  </a:solidFill>
                </a:rPr>
                <a:t> числа 12</a:t>
              </a:r>
              <a:r>
                <a:rPr lang="uk-UA" dirty="0" smtClean="0">
                  <a:solidFill>
                    <a:schemeClr val="tx1"/>
                  </a:solidFill>
                </a:rPr>
                <a:t>»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9" name="Стрілка вправо 8">
              <a:hlinkClick r:id="rId4" action="ppaction://hlinksldjump"/>
            </p:cNvPr>
            <p:cNvSpPr/>
            <p:nvPr/>
          </p:nvSpPr>
          <p:spPr>
            <a:xfrm>
              <a:off x="8388424" y="3849341"/>
              <a:ext cx="648072" cy="288032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" name="Групувати 12"/>
          <p:cNvGrpSpPr/>
          <p:nvPr/>
        </p:nvGrpSpPr>
        <p:grpSpPr>
          <a:xfrm>
            <a:off x="4040824" y="2204864"/>
            <a:ext cx="5360640" cy="1336345"/>
            <a:chOff x="4040824" y="2204864"/>
            <a:chExt cx="5360640" cy="1336345"/>
          </a:xfrm>
        </p:grpSpPr>
        <p:sp>
          <p:nvSpPr>
            <p:cNvPr id="5" name="Підзаголовок 2"/>
            <p:cNvSpPr txBox="1">
              <a:spLocks/>
            </p:cNvSpPr>
            <p:nvPr/>
          </p:nvSpPr>
          <p:spPr>
            <a:xfrm>
              <a:off x="4040824" y="2204864"/>
              <a:ext cx="5360640" cy="1336345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uk-UA" dirty="0" smtClean="0">
                  <a:solidFill>
                    <a:schemeClr val="tx1"/>
                  </a:solidFill>
                </a:rPr>
                <a:t>До теми «Додавання чисел частинами до числа 8»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10" name="Стрілка вправо 9">
              <a:hlinkClick r:id="rId5" action="ppaction://hlinksldjump"/>
            </p:cNvPr>
            <p:cNvSpPr/>
            <p:nvPr/>
          </p:nvSpPr>
          <p:spPr>
            <a:xfrm>
              <a:off x="8172400" y="2844814"/>
              <a:ext cx="648072" cy="288032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225104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круглений прямокутник 5"/>
          <p:cNvSpPr/>
          <p:nvPr/>
        </p:nvSpPr>
        <p:spPr>
          <a:xfrm>
            <a:off x="158805" y="188640"/>
            <a:ext cx="8784976" cy="6120680"/>
          </a:xfrm>
          <a:prstGeom prst="roundRect">
            <a:avLst/>
          </a:prstGeom>
          <a:solidFill>
            <a:schemeClr val="bg1"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/>
          </a:p>
        </p:txBody>
      </p:sp>
      <p:sp>
        <p:nvSpPr>
          <p:cNvPr id="10" name="Округлений прямокутник 9">
            <a:hlinkClick r:id="rId3" action="ppaction://hlinksldjump"/>
          </p:cNvPr>
          <p:cNvSpPr/>
          <p:nvPr/>
        </p:nvSpPr>
        <p:spPr>
          <a:xfrm>
            <a:off x="7884368" y="5373216"/>
            <a:ext cx="864096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ru-RU" dirty="0"/>
          </a:p>
        </p:txBody>
      </p:sp>
      <p:grpSp>
        <p:nvGrpSpPr>
          <p:cNvPr id="5" name="Групувати 4"/>
          <p:cNvGrpSpPr/>
          <p:nvPr/>
        </p:nvGrpSpPr>
        <p:grpSpPr>
          <a:xfrm>
            <a:off x="251520" y="1556792"/>
            <a:ext cx="6984776" cy="2160241"/>
            <a:chOff x="251520" y="1556792"/>
            <a:chExt cx="6984776" cy="2160241"/>
          </a:xfrm>
        </p:grpSpPr>
        <p:grpSp>
          <p:nvGrpSpPr>
            <p:cNvPr id="4" name="Групувати 3"/>
            <p:cNvGrpSpPr/>
            <p:nvPr/>
          </p:nvGrpSpPr>
          <p:grpSpPr>
            <a:xfrm>
              <a:off x="251520" y="1556792"/>
              <a:ext cx="5688632" cy="2160241"/>
              <a:chOff x="251520" y="1556792"/>
              <a:chExt cx="5688632" cy="2160241"/>
            </a:xfrm>
          </p:grpSpPr>
          <p:sp>
            <p:nvSpPr>
              <p:cNvPr id="13" name="Заголовок 1"/>
              <p:cNvSpPr txBox="1">
                <a:spLocks/>
              </p:cNvSpPr>
              <p:nvPr/>
            </p:nvSpPr>
            <p:spPr>
              <a:xfrm>
                <a:off x="251520" y="2708920"/>
                <a:ext cx="3319766" cy="1008113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lvl1pPr algn="ctr" defTabSz="914400" rtl="0" eaLnBrk="1" latinLnBrk="0" hangingPunct="1"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r>
                  <a:rPr lang="uk-UA" sz="7200" dirty="0" smtClean="0"/>
                  <a:t>8 + 4 =</a:t>
                </a:r>
                <a:endParaRPr lang="ru-RU" sz="7200" dirty="0"/>
              </a:p>
            </p:txBody>
          </p:sp>
          <p:sp>
            <p:nvSpPr>
              <p:cNvPr id="2" name="Вигнута догори стрілка 1"/>
              <p:cNvSpPr/>
              <p:nvPr/>
            </p:nvSpPr>
            <p:spPr>
              <a:xfrm>
                <a:off x="2123728" y="1556792"/>
                <a:ext cx="3816424" cy="1224136"/>
              </a:xfrm>
              <a:prstGeom prst="curvedDown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" name="Заголовок 1"/>
            <p:cNvSpPr txBox="1">
              <a:spLocks/>
            </p:cNvSpPr>
            <p:nvPr/>
          </p:nvSpPr>
          <p:spPr>
            <a:xfrm>
              <a:off x="3131840" y="2699919"/>
              <a:ext cx="4104456" cy="101711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uk-UA" sz="7200" dirty="0" smtClean="0"/>
                <a:t>8 + </a:t>
              </a:r>
              <a:r>
                <a:rPr lang="uk-UA" sz="7200" dirty="0" smtClean="0">
                  <a:effectLst>
                    <a:glow rad="139700">
                      <a:schemeClr val="accent1">
                        <a:satMod val="175000"/>
                        <a:alpha val="40000"/>
                      </a:schemeClr>
                    </a:glow>
                  </a:effectLst>
                </a:rPr>
                <a:t>2 + 2 </a:t>
              </a:r>
              <a:r>
                <a:rPr lang="uk-UA" sz="7200" dirty="0" smtClean="0"/>
                <a:t>=</a:t>
              </a:r>
              <a:endParaRPr lang="ru-RU" sz="7200" dirty="0"/>
            </a:p>
          </p:txBody>
        </p:sp>
      </p:grpSp>
      <p:sp>
        <p:nvSpPr>
          <p:cNvPr id="9" name="Заголовок 1"/>
          <p:cNvSpPr txBox="1">
            <a:spLocks/>
          </p:cNvSpPr>
          <p:nvPr/>
        </p:nvSpPr>
        <p:spPr>
          <a:xfrm>
            <a:off x="6948264" y="2699919"/>
            <a:ext cx="1510197" cy="101711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7200" dirty="0" smtClean="0"/>
              <a:t>12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4157298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круглений прямокутник 5"/>
          <p:cNvSpPr/>
          <p:nvPr/>
        </p:nvSpPr>
        <p:spPr>
          <a:xfrm>
            <a:off x="179512" y="188640"/>
            <a:ext cx="8784976" cy="6120680"/>
          </a:xfrm>
          <a:prstGeom prst="roundRect">
            <a:avLst/>
          </a:prstGeom>
          <a:solidFill>
            <a:schemeClr val="bg1"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268760"/>
            <a:ext cx="8352928" cy="2880320"/>
          </a:xfrm>
        </p:spPr>
        <p:txBody>
          <a:bodyPr>
            <a:noAutofit/>
          </a:bodyPr>
          <a:lstStyle/>
          <a:p>
            <a:pPr lvl="0"/>
            <a:r>
              <a:rPr lang="uk-UA" sz="4800" dirty="0"/>
              <a:t>Запишіть суму чисел 8 і 5.</a:t>
            </a:r>
            <a:endParaRPr lang="ru-RU" sz="4800" dirty="0"/>
          </a:p>
        </p:txBody>
      </p:sp>
      <p:sp>
        <p:nvSpPr>
          <p:cNvPr id="16" name="Округлений прямокутник 15">
            <a:hlinkClick r:id="rId3" action="ppaction://hlinksldjump"/>
          </p:cNvPr>
          <p:cNvSpPr/>
          <p:nvPr/>
        </p:nvSpPr>
        <p:spPr>
          <a:xfrm>
            <a:off x="5220071" y="5013176"/>
            <a:ext cx="2520280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Перевір себе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765822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круглений прямокутник 5"/>
          <p:cNvSpPr/>
          <p:nvPr/>
        </p:nvSpPr>
        <p:spPr>
          <a:xfrm>
            <a:off x="158805" y="188640"/>
            <a:ext cx="8784976" cy="6120680"/>
          </a:xfrm>
          <a:prstGeom prst="roundRect">
            <a:avLst/>
          </a:prstGeom>
          <a:solidFill>
            <a:schemeClr val="bg1"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/>
          </a:p>
        </p:txBody>
      </p:sp>
      <p:sp>
        <p:nvSpPr>
          <p:cNvPr id="10" name="Округлений прямокутник 9">
            <a:hlinkClick r:id="rId3" action="ppaction://hlinksldjump"/>
          </p:cNvPr>
          <p:cNvSpPr/>
          <p:nvPr/>
        </p:nvSpPr>
        <p:spPr>
          <a:xfrm>
            <a:off x="7092280" y="5373216"/>
            <a:ext cx="1656184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 головну</a:t>
            </a:r>
            <a:endParaRPr lang="ru-RU" dirty="0"/>
          </a:p>
        </p:txBody>
      </p:sp>
      <p:grpSp>
        <p:nvGrpSpPr>
          <p:cNvPr id="5" name="Групувати 4"/>
          <p:cNvGrpSpPr/>
          <p:nvPr/>
        </p:nvGrpSpPr>
        <p:grpSpPr>
          <a:xfrm>
            <a:off x="251520" y="1556792"/>
            <a:ext cx="6984776" cy="2160241"/>
            <a:chOff x="251520" y="1556792"/>
            <a:chExt cx="6984776" cy="2160241"/>
          </a:xfrm>
        </p:grpSpPr>
        <p:grpSp>
          <p:nvGrpSpPr>
            <p:cNvPr id="4" name="Групувати 3"/>
            <p:cNvGrpSpPr/>
            <p:nvPr/>
          </p:nvGrpSpPr>
          <p:grpSpPr>
            <a:xfrm>
              <a:off x="251520" y="1556792"/>
              <a:ext cx="5688632" cy="2160241"/>
              <a:chOff x="251520" y="1556792"/>
              <a:chExt cx="5688632" cy="2160241"/>
            </a:xfrm>
          </p:grpSpPr>
          <p:sp>
            <p:nvSpPr>
              <p:cNvPr id="13" name="Заголовок 1"/>
              <p:cNvSpPr txBox="1">
                <a:spLocks/>
              </p:cNvSpPr>
              <p:nvPr/>
            </p:nvSpPr>
            <p:spPr>
              <a:xfrm>
                <a:off x="251520" y="2708920"/>
                <a:ext cx="3319766" cy="1008113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lvl1pPr algn="ctr" defTabSz="914400" rtl="0" eaLnBrk="1" latinLnBrk="0" hangingPunct="1"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r>
                  <a:rPr lang="uk-UA" sz="7200" dirty="0" smtClean="0"/>
                  <a:t>8 + 5 =</a:t>
                </a:r>
                <a:endParaRPr lang="ru-RU" sz="7200" dirty="0"/>
              </a:p>
            </p:txBody>
          </p:sp>
          <p:sp>
            <p:nvSpPr>
              <p:cNvPr id="2" name="Вигнута догори стрілка 1"/>
              <p:cNvSpPr/>
              <p:nvPr/>
            </p:nvSpPr>
            <p:spPr>
              <a:xfrm>
                <a:off x="2123728" y="1556792"/>
                <a:ext cx="3816424" cy="1224136"/>
              </a:xfrm>
              <a:prstGeom prst="curvedDown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" name="Заголовок 1"/>
            <p:cNvSpPr txBox="1">
              <a:spLocks/>
            </p:cNvSpPr>
            <p:nvPr/>
          </p:nvSpPr>
          <p:spPr>
            <a:xfrm>
              <a:off x="3131840" y="2699919"/>
              <a:ext cx="4104456" cy="101711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uk-UA" sz="7200" dirty="0" smtClean="0"/>
                <a:t>8 + </a:t>
              </a:r>
              <a:r>
                <a:rPr lang="uk-UA" sz="7200" dirty="0" smtClean="0">
                  <a:effectLst>
                    <a:glow rad="139700">
                      <a:schemeClr val="accent1">
                        <a:satMod val="175000"/>
                        <a:alpha val="40000"/>
                      </a:schemeClr>
                    </a:glow>
                  </a:effectLst>
                </a:rPr>
                <a:t>2 + 3 </a:t>
              </a:r>
              <a:r>
                <a:rPr lang="uk-UA" sz="7200" dirty="0" smtClean="0"/>
                <a:t>=</a:t>
              </a:r>
              <a:endParaRPr lang="ru-RU" sz="7200" dirty="0"/>
            </a:p>
          </p:txBody>
        </p:sp>
      </p:grpSp>
      <p:sp>
        <p:nvSpPr>
          <p:cNvPr id="9" name="Заголовок 1"/>
          <p:cNvSpPr txBox="1">
            <a:spLocks/>
          </p:cNvSpPr>
          <p:nvPr/>
        </p:nvSpPr>
        <p:spPr>
          <a:xfrm>
            <a:off x="6948264" y="2699919"/>
            <a:ext cx="1510197" cy="101711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7200" dirty="0" smtClean="0"/>
              <a:t>13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972695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круглений прямокутник 5"/>
          <p:cNvSpPr/>
          <p:nvPr/>
        </p:nvSpPr>
        <p:spPr>
          <a:xfrm>
            <a:off x="179512" y="188640"/>
            <a:ext cx="8784976" cy="6120680"/>
          </a:xfrm>
          <a:prstGeom prst="roundRect">
            <a:avLst/>
          </a:prstGeom>
          <a:solidFill>
            <a:schemeClr val="bg1"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548681"/>
            <a:ext cx="8352928" cy="2304256"/>
          </a:xfrm>
        </p:spPr>
        <p:txBody>
          <a:bodyPr>
            <a:noAutofit/>
          </a:bodyPr>
          <a:lstStyle/>
          <a:p>
            <a:pPr algn="l"/>
            <a:r>
              <a:rPr lang="uk-UA" sz="3600" i="1" dirty="0" smtClean="0"/>
              <a:t>Тема уроку:</a:t>
            </a:r>
            <a:br>
              <a:rPr lang="uk-UA" sz="3600" i="1" dirty="0" smtClean="0"/>
            </a:br>
            <a:r>
              <a:rPr lang="ru-RU" sz="3600" b="1" dirty="0" smtClean="0"/>
              <a:t>ВІДНІМАННЯ ЧИСЕЛ ЧАСТИНАМИ</a:t>
            </a:r>
            <a:br>
              <a:rPr lang="ru-RU" sz="3600" b="1" dirty="0" smtClean="0"/>
            </a:br>
            <a:r>
              <a:rPr lang="ru-RU" sz="3600" b="1" dirty="0" smtClean="0"/>
              <a:t>ВІД ЧИСЛА 12</a:t>
            </a:r>
            <a:endParaRPr lang="ru-RU" sz="3600" dirty="0"/>
          </a:p>
        </p:txBody>
      </p:sp>
      <p:sp>
        <p:nvSpPr>
          <p:cNvPr id="11" name="Округлений прямокутник 10">
            <a:hlinkClick r:id="rId3" action="ppaction://hlinksldjump"/>
          </p:cNvPr>
          <p:cNvSpPr/>
          <p:nvPr/>
        </p:nvSpPr>
        <p:spPr>
          <a:xfrm>
            <a:off x="7884368" y="5373216"/>
            <a:ext cx="864096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807582" y="2996952"/>
            <a:ext cx="6083692" cy="13681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uk-UA" sz="3600" i="1" dirty="0" smtClean="0">
                <a:solidFill>
                  <a:srgbClr val="FF0000"/>
                </a:solidFill>
              </a:rPr>
              <a:t>МАТЕМАТИЧНИЙ  ДИКТАНТ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262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круглений прямокутник 5"/>
          <p:cNvSpPr/>
          <p:nvPr/>
        </p:nvSpPr>
        <p:spPr>
          <a:xfrm>
            <a:off x="179512" y="188640"/>
            <a:ext cx="8784976" cy="6120680"/>
          </a:xfrm>
          <a:prstGeom prst="roundRect">
            <a:avLst/>
          </a:prstGeom>
          <a:solidFill>
            <a:schemeClr val="bg1"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548680"/>
            <a:ext cx="8352928" cy="4032447"/>
          </a:xfrm>
        </p:spPr>
        <p:txBody>
          <a:bodyPr>
            <a:noAutofit/>
          </a:bodyPr>
          <a:lstStyle/>
          <a:p>
            <a:r>
              <a:rPr lang="uk-UA" sz="4800" dirty="0"/>
              <a:t>Розкладіть число 12 на суму розрядних доданків.</a:t>
            </a:r>
            <a:r>
              <a:rPr lang="ru-RU" sz="4800" dirty="0"/>
              <a:t/>
            </a:r>
            <a:br>
              <a:rPr lang="ru-RU" sz="4800" dirty="0"/>
            </a:br>
            <a:r>
              <a:rPr lang="uk-UA" sz="4800" dirty="0" smtClean="0"/>
              <a:t> </a:t>
            </a:r>
            <a:endParaRPr lang="ru-RU" sz="4800" dirty="0"/>
          </a:p>
        </p:txBody>
      </p:sp>
      <p:sp>
        <p:nvSpPr>
          <p:cNvPr id="16" name="Округлений прямокутник 15">
            <a:hlinkClick r:id="rId3" action="ppaction://hlinksldjump"/>
          </p:cNvPr>
          <p:cNvSpPr/>
          <p:nvPr/>
        </p:nvSpPr>
        <p:spPr>
          <a:xfrm>
            <a:off x="5220071" y="5013176"/>
            <a:ext cx="2520280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Перевір себе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574227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круглений прямокутник 8"/>
          <p:cNvSpPr/>
          <p:nvPr/>
        </p:nvSpPr>
        <p:spPr>
          <a:xfrm>
            <a:off x="179512" y="188640"/>
            <a:ext cx="8784976" cy="6120680"/>
          </a:xfrm>
          <a:prstGeom prst="roundRect">
            <a:avLst/>
          </a:prstGeom>
          <a:solidFill>
            <a:schemeClr val="bg1"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/>
          </a:p>
        </p:txBody>
      </p:sp>
      <p:sp>
        <p:nvSpPr>
          <p:cNvPr id="10" name="Округлений прямокутник 9">
            <a:hlinkClick r:id="rId3" action="ppaction://hlinksldjump"/>
          </p:cNvPr>
          <p:cNvSpPr/>
          <p:nvPr/>
        </p:nvSpPr>
        <p:spPr>
          <a:xfrm>
            <a:off x="7884368" y="5373216"/>
            <a:ext cx="864096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ru-RU" dirty="0"/>
          </a:p>
        </p:txBody>
      </p:sp>
      <p:sp>
        <p:nvSpPr>
          <p:cNvPr id="12" name="Заголовок 1"/>
          <p:cNvSpPr>
            <a:spLocks noGrp="1"/>
          </p:cNvSpPr>
          <p:nvPr>
            <p:ph type="ctrTitle"/>
          </p:nvPr>
        </p:nvSpPr>
        <p:spPr>
          <a:xfrm>
            <a:off x="1763688" y="2420888"/>
            <a:ext cx="5328592" cy="1296143"/>
          </a:xfrm>
        </p:spPr>
        <p:txBody>
          <a:bodyPr>
            <a:noAutofit/>
          </a:bodyPr>
          <a:lstStyle/>
          <a:p>
            <a:pPr lvl="0"/>
            <a:r>
              <a:rPr lang="uk-UA" sz="7200" dirty="0" smtClean="0"/>
              <a:t>12 = 10 + 2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33734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круглений прямокутник 5"/>
          <p:cNvSpPr/>
          <p:nvPr/>
        </p:nvSpPr>
        <p:spPr>
          <a:xfrm>
            <a:off x="179512" y="188640"/>
            <a:ext cx="8784976" cy="6120680"/>
          </a:xfrm>
          <a:prstGeom prst="roundRect">
            <a:avLst/>
          </a:prstGeom>
          <a:solidFill>
            <a:schemeClr val="bg1"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052736"/>
            <a:ext cx="8352928" cy="2592289"/>
          </a:xfrm>
        </p:spPr>
        <p:txBody>
          <a:bodyPr>
            <a:noAutofit/>
          </a:bodyPr>
          <a:lstStyle/>
          <a:p>
            <a:pPr lvl="0"/>
            <a:r>
              <a:rPr lang="uk-UA" sz="4800" dirty="0"/>
              <a:t>Знайдіть різницю чисел </a:t>
            </a:r>
            <a:r>
              <a:rPr lang="uk-UA" sz="4800" dirty="0" smtClean="0"/>
              <a:t/>
            </a:r>
            <a:br>
              <a:rPr lang="uk-UA" sz="4800" dirty="0" smtClean="0"/>
            </a:br>
            <a:r>
              <a:rPr lang="uk-UA" sz="6000" dirty="0" smtClean="0"/>
              <a:t>12 </a:t>
            </a:r>
            <a:r>
              <a:rPr lang="uk-UA" sz="6000" dirty="0"/>
              <a:t>і 2, 10 </a:t>
            </a:r>
            <a:r>
              <a:rPr lang="uk-UA" sz="6000" dirty="0" err="1"/>
              <a:t>і</a:t>
            </a:r>
            <a:r>
              <a:rPr lang="uk-UA" sz="6000" dirty="0"/>
              <a:t> 3</a:t>
            </a:r>
            <a:r>
              <a:rPr lang="uk-UA" sz="6000" dirty="0" smtClean="0"/>
              <a:t>.</a:t>
            </a:r>
            <a:endParaRPr lang="ru-RU" sz="4800" dirty="0"/>
          </a:p>
        </p:txBody>
      </p:sp>
      <p:sp>
        <p:nvSpPr>
          <p:cNvPr id="16" name="Округлений прямокутник 15">
            <a:hlinkClick r:id="rId3" action="ppaction://hlinksldjump"/>
          </p:cNvPr>
          <p:cNvSpPr/>
          <p:nvPr/>
        </p:nvSpPr>
        <p:spPr>
          <a:xfrm>
            <a:off x="5220071" y="5013176"/>
            <a:ext cx="2520280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Перевір себе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876638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круглений прямокутник 3"/>
          <p:cNvSpPr/>
          <p:nvPr/>
        </p:nvSpPr>
        <p:spPr>
          <a:xfrm>
            <a:off x="179512" y="188640"/>
            <a:ext cx="8784976" cy="6120680"/>
          </a:xfrm>
          <a:prstGeom prst="roundRect">
            <a:avLst/>
          </a:prstGeom>
          <a:solidFill>
            <a:schemeClr val="bg1"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/>
          </a:p>
        </p:txBody>
      </p:sp>
      <p:sp>
        <p:nvSpPr>
          <p:cNvPr id="10" name="Округлений прямокутник 9">
            <a:hlinkClick r:id="rId3" action="ppaction://hlinksldjump"/>
          </p:cNvPr>
          <p:cNvSpPr/>
          <p:nvPr/>
        </p:nvSpPr>
        <p:spPr>
          <a:xfrm>
            <a:off x="7884368" y="5373216"/>
            <a:ext cx="864096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ru-RU" dirty="0"/>
          </a:p>
        </p:txBody>
      </p:sp>
      <p:sp>
        <p:nvSpPr>
          <p:cNvPr id="12" name="Заголовок 1"/>
          <p:cNvSpPr>
            <a:spLocks noGrp="1"/>
          </p:cNvSpPr>
          <p:nvPr>
            <p:ph type="ctrTitle"/>
          </p:nvPr>
        </p:nvSpPr>
        <p:spPr>
          <a:xfrm>
            <a:off x="1763688" y="1844824"/>
            <a:ext cx="5328592" cy="2520280"/>
          </a:xfrm>
        </p:spPr>
        <p:txBody>
          <a:bodyPr>
            <a:noAutofit/>
          </a:bodyPr>
          <a:lstStyle/>
          <a:p>
            <a:pPr lvl="0"/>
            <a:r>
              <a:rPr lang="uk-UA" sz="7200" dirty="0" smtClean="0"/>
              <a:t>12 – 2 =  10</a:t>
            </a:r>
            <a:br>
              <a:rPr lang="uk-UA" sz="7200" dirty="0" smtClean="0"/>
            </a:br>
            <a:r>
              <a:rPr lang="uk-UA" sz="7200" dirty="0" smtClean="0"/>
              <a:t>10 – 3 = 7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637871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круглений прямокутник 5"/>
          <p:cNvSpPr/>
          <p:nvPr/>
        </p:nvSpPr>
        <p:spPr>
          <a:xfrm>
            <a:off x="179512" y="188640"/>
            <a:ext cx="8784976" cy="6120680"/>
          </a:xfrm>
          <a:prstGeom prst="roundRect">
            <a:avLst/>
          </a:prstGeom>
          <a:solidFill>
            <a:schemeClr val="bg1"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548680"/>
            <a:ext cx="8352928" cy="4464496"/>
          </a:xfrm>
        </p:spPr>
        <p:txBody>
          <a:bodyPr>
            <a:noAutofit/>
          </a:bodyPr>
          <a:lstStyle/>
          <a:p>
            <a:pPr lvl="0"/>
            <a:r>
              <a:rPr lang="uk-UA" sz="4800" dirty="0" smtClean="0"/>
              <a:t>Доповніть </a:t>
            </a:r>
            <a:r>
              <a:rPr lang="uk-UA" sz="4800" dirty="0"/>
              <a:t>склад чисел:  </a:t>
            </a:r>
            <a:r>
              <a:rPr lang="uk-UA" sz="4800" dirty="0" smtClean="0"/>
              <a:t/>
            </a:r>
            <a:br>
              <a:rPr lang="uk-UA" sz="4800" dirty="0" smtClean="0"/>
            </a:br>
            <a:r>
              <a:rPr lang="uk-UA" sz="4800" dirty="0" smtClean="0"/>
              <a:t>  10  </a:t>
            </a:r>
            <a:r>
              <a:rPr lang="uk-UA" sz="4800" dirty="0"/>
              <a:t>— це 2 і .. , </a:t>
            </a:r>
            <a:r>
              <a:rPr lang="uk-UA" sz="4800" dirty="0" smtClean="0"/>
              <a:t/>
            </a:r>
            <a:br>
              <a:rPr lang="uk-UA" sz="4800" dirty="0" smtClean="0"/>
            </a:br>
            <a:r>
              <a:rPr lang="uk-UA" sz="4800" dirty="0" smtClean="0"/>
              <a:t>10 </a:t>
            </a:r>
            <a:r>
              <a:rPr lang="uk-UA" sz="4800" dirty="0"/>
              <a:t>— це 4 і .., </a:t>
            </a:r>
            <a:r>
              <a:rPr lang="uk-UA" sz="4800" dirty="0" smtClean="0"/>
              <a:t/>
            </a:r>
            <a:br>
              <a:rPr lang="uk-UA" sz="4800" dirty="0" smtClean="0"/>
            </a:br>
            <a:r>
              <a:rPr lang="uk-UA" sz="4800" dirty="0" smtClean="0"/>
              <a:t>10 </a:t>
            </a:r>
            <a:r>
              <a:rPr lang="uk-UA" sz="4800" dirty="0"/>
              <a:t>— це 6 і .., </a:t>
            </a:r>
            <a:r>
              <a:rPr lang="uk-UA" sz="4800" dirty="0" smtClean="0"/>
              <a:t/>
            </a:r>
            <a:br>
              <a:rPr lang="uk-UA" sz="4800" dirty="0" smtClean="0"/>
            </a:br>
            <a:r>
              <a:rPr lang="uk-UA" sz="4800" dirty="0" smtClean="0"/>
              <a:t>10 </a:t>
            </a:r>
            <a:r>
              <a:rPr lang="uk-UA" sz="4800" dirty="0"/>
              <a:t>— це 7 і .., </a:t>
            </a:r>
            <a:r>
              <a:rPr lang="uk-UA" sz="4800" dirty="0" smtClean="0"/>
              <a:t/>
            </a:r>
            <a:br>
              <a:rPr lang="uk-UA" sz="4800" dirty="0" smtClean="0"/>
            </a:br>
            <a:r>
              <a:rPr lang="uk-UA" sz="4800" dirty="0" smtClean="0"/>
              <a:t>10 </a:t>
            </a:r>
            <a:r>
              <a:rPr lang="uk-UA" sz="4800" dirty="0"/>
              <a:t>— це 8 і .. </a:t>
            </a:r>
            <a:r>
              <a:rPr lang="uk-UA" sz="4800" dirty="0" smtClean="0"/>
              <a:t>.</a:t>
            </a:r>
            <a:endParaRPr lang="ru-RU" sz="4800" dirty="0"/>
          </a:p>
        </p:txBody>
      </p:sp>
      <p:sp>
        <p:nvSpPr>
          <p:cNvPr id="16" name="Округлений прямокутник 15">
            <a:hlinkClick r:id="rId3" action="ppaction://hlinksldjump"/>
          </p:cNvPr>
          <p:cNvSpPr/>
          <p:nvPr/>
        </p:nvSpPr>
        <p:spPr>
          <a:xfrm>
            <a:off x="5220071" y="5013176"/>
            <a:ext cx="2520280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Перевір себе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429800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круглений прямокутник 5"/>
          <p:cNvSpPr/>
          <p:nvPr/>
        </p:nvSpPr>
        <p:spPr>
          <a:xfrm>
            <a:off x="179512" y="188640"/>
            <a:ext cx="8784976" cy="6120680"/>
          </a:xfrm>
          <a:prstGeom prst="roundRect">
            <a:avLst/>
          </a:prstGeom>
          <a:solidFill>
            <a:schemeClr val="bg1"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548680"/>
            <a:ext cx="8352928" cy="4464496"/>
          </a:xfrm>
        </p:spPr>
        <p:txBody>
          <a:bodyPr>
            <a:noAutofit/>
          </a:bodyPr>
          <a:lstStyle/>
          <a:p>
            <a:pPr lvl="0"/>
            <a:r>
              <a:rPr lang="uk-UA" sz="4800" dirty="0" smtClean="0"/>
              <a:t>Доповніть </a:t>
            </a:r>
            <a:r>
              <a:rPr lang="uk-UA" sz="4800" dirty="0"/>
              <a:t>склад чисел:  </a:t>
            </a:r>
            <a:r>
              <a:rPr lang="uk-UA" sz="4800" dirty="0" smtClean="0"/>
              <a:t/>
            </a:r>
            <a:br>
              <a:rPr lang="uk-UA" sz="4800" dirty="0" smtClean="0"/>
            </a:br>
            <a:r>
              <a:rPr lang="uk-UA" sz="4800" dirty="0" smtClean="0"/>
              <a:t> </a:t>
            </a:r>
            <a:r>
              <a:rPr lang="uk-UA" sz="4800" dirty="0"/>
              <a:t>10  — це 2 і </a:t>
            </a:r>
            <a:r>
              <a:rPr lang="uk-UA" sz="4800" dirty="0" smtClean="0">
                <a:solidFill>
                  <a:srgbClr val="7030A0"/>
                </a:solidFill>
              </a:rPr>
              <a:t>8</a:t>
            </a:r>
            <a:r>
              <a:rPr lang="uk-UA" sz="4800" dirty="0" smtClean="0"/>
              <a:t>, </a:t>
            </a:r>
            <a:r>
              <a:rPr lang="uk-UA" sz="4800" dirty="0"/>
              <a:t/>
            </a:r>
            <a:br>
              <a:rPr lang="uk-UA" sz="4800" dirty="0"/>
            </a:br>
            <a:r>
              <a:rPr lang="uk-UA" sz="4800" dirty="0"/>
              <a:t>10 — це 4 і </a:t>
            </a:r>
            <a:r>
              <a:rPr lang="uk-UA" sz="4800" dirty="0">
                <a:solidFill>
                  <a:srgbClr val="7030A0"/>
                </a:solidFill>
              </a:rPr>
              <a:t>6</a:t>
            </a:r>
            <a:r>
              <a:rPr lang="uk-UA" sz="4800" dirty="0"/>
              <a:t>, </a:t>
            </a:r>
            <a:br>
              <a:rPr lang="uk-UA" sz="4800" dirty="0"/>
            </a:br>
            <a:r>
              <a:rPr lang="uk-UA" sz="4800" dirty="0"/>
              <a:t>10 — це 6 і </a:t>
            </a:r>
            <a:r>
              <a:rPr lang="uk-UA" sz="4800" dirty="0">
                <a:solidFill>
                  <a:srgbClr val="7030A0"/>
                </a:solidFill>
              </a:rPr>
              <a:t>4</a:t>
            </a:r>
            <a:r>
              <a:rPr lang="uk-UA" sz="4800" dirty="0"/>
              <a:t>, </a:t>
            </a:r>
            <a:br>
              <a:rPr lang="uk-UA" sz="4800" dirty="0"/>
            </a:br>
            <a:r>
              <a:rPr lang="uk-UA" sz="4800" dirty="0"/>
              <a:t>10 — це 7 і </a:t>
            </a:r>
            <a:r>
              <a:rPr lang="uk-UA" sz="4800" dirty="0">
                <a:solidFill>
                  <a:srgbClr val="7030A0"/>
                </a:solidFill>
              </a:rPr>
              <a:t>3</a:t>
            </a:r>
            <a:r>
              <a:rPr lang="uk-UA" sz="4800" dirty="0"/>
              <a:t>, </a:t>
            </a:r>
            <a:br>
              <a:rPr lang="uk-UA" sz="4800" dirty="0"/>
            </a:br>
            <a:r>
              <a:rPr lang="uk-UA" sz="4800" dirty="0"/>
              <a:t>10 — це 8 і </a:t>
            </a:r>
            <a:r>
              <a:rPr lang="uk-UA" sz="4800" dirty="0" smtClean="0">
                <a:solidFill>
                  <a:srgbClr val="7030A0"/>
                </a:solidFill>
              </a:rPr>
              <a:t>2.</a:t>
            </a:r>
            <a:endParaRPr lang="ru-RU" sz="4800" dirty="0"/>
          </a:p>
        </p:txBody>
      </p:sp>
      <p:sp>
        <p:nvSpPr>
          <p:cNvPr id="5" name="Округлений прямокутник 4">
            <a:hlinkClick r:id="rId3" action="ppaction://hlinksldjump"/>
          </p:cNvPr>
          <p:cNvSpPr/>
          <p:nvPr/>
        </p:nvSpPr>
        <p:spPr>
          <a:xfrm>
            <a:off x="7884368" y="5373216"/>
            <a:ext cx="864096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2141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круглений прямокутник 5"/>
          <p:cNvSpPr/>
          <p:nvPr/>
        </p:nvSpPr>
        <p:spPr>
          <a:xfrm>
            <a:off x="179512" y="188640"/>
            <a:ext cx="8784976" cy="6120680"/>
          </a:xfrm>
          <a:prstGeom prst="roundRect">
            <a:avLst/>
          </a:prstGeom>
          <a:solidFill>
            <a:schemeClr val="bg1"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548681"/>
            <a:ext cx="8352928" cy="2304256"/>
          </a:xfrm>
        </p:spPr>
        <p:txBody>
          <a:bodyPr>
            <a:noAutofit/>
          </a:bodyPr>
          <a:lstStyle/>
          <a:p>
            <a:pPr algn="l"/>
            <a:r>
              <a:rPr lang="uk-UA" sz="3600" i="1" dirty="0" smtClean="0"/>
              <a:t>Тема уроку:</a:t>
            </a:r>
            <a:br>
              <a:rPr lang="uk-UA" sz="3600" i="1" dirty="0" smtClean="0"/>
            </a:br>
            <a:r>
              <a:rPr lang="ru-RU" sz="3600" b="1" dirty="0"/>
              <a:t>ДОДАВАННЯ ЧИСЕЛ </a:t>
            </a:r>
            <a:r>
              <a:rPr lang="ru-RU" sz="3600" b="1" dirty="0" smtClean="0"/>
              <a:t>ЧАСТИНАМИ</a:t>
            </a:r>
            <a:br>
              <a:rPr lang="ru-RU" sz="3600" b="1" dirty="0" smtClean="0"/>
            </a:br>
            <a:r>
              <a:rPr lang="ru-RU" sz="3600" b="1" dirty="0" smtClean="0"/>
              <a:t>ДО </a:t>
            </a:r>
            <a:r>
              <a:rPr lang="ru-RU" sz="3600" b="1" dirty="0"/>
              <a:t>ЧИСЛА 8</a:t>
            </a:r>
            <a:endParaRPr lang="ru-RU" sz="3600" dirty="0"/>
          </a:p>
        </p:txBody>
      </p:sp>
      <p:sp>
        <p:nvSpPr>
          <p:cNvPr id="11" name="Округлений прямокутник 10">
            <a:hlinkClick r:id="rId3" action="ppaction://hlinksldjump"/>
          </p:cNvPr>
          <p:cNvSpPr/>
          <p:nvPr/>
        </p:nvSpPr>
        <p:spPr>
          <a:xfrm>
            <a:off x="7884368" y="5373216"/>
            <a:ext cx="864096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807582" y="2996952"/>
            <a:ext cx="6083692" cy="13681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4800" i="1" dirty="0" smtClean="0">
                <a:solidFill>
                  <a:srgbClr val="FF0000"/>
                </a:solidFill>
              </a:rPr>
              <a:t>МАТЕМАТИЧНИЙ  ДИКТАНТ</a:t>
            </a:r>
            <a:endParaRPr lang="ru-RU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4360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круглений прямокутник 5"/>
          <p:cNvSpPr/>
          <p:nvPr/>
        </p:nvSpPr>
        <p:spPr>
          <a:xfrm>
            <a:off x="179512" y="188640"/>
            <a:ext cx="8784976" cy="6120680"/>
          </a:xfrm>
          <a:prstGeom prst="roundRect">
            <a:avLst/>
          </a:prstGeom>
          <a:solidFill>
            <a:schemeClr val="bg1"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268760"/>
            <a:ext cx="8352928" cy="2880320"/>
          </a:xfrm>
        </p:spPr>
        <p:txBody>
          <a:bodyPr>
            <a:noAutofit/>
          </a:bodyPr>
          <a:lstStyle/>
          <a:p>
            <a:pPr lvl="0"/>
            <a:r>
              <a:rPr lang="uk-UA" sz="4800" dirty="0"/>
              <a:t>Знайдіть різницю чисел 12 і 8.</a:t>
            </a:r>
            <a:endParaRPr lang="ru-RU" sz="4800" dirty="0"/>
          </a:p>
        </p:txBody>
      </p:sp>
      <p:sp>
        <p:nvSpPr>
          <p:cNvPr id="16" name="Округлений прямокутник 15">
            <a:hlinkClick r:id="rId3" action="ppaction://hlinksldjump"/>
          </p:cNvPr>
          <p:cNvSpPr/>
          <p:nvPr/>
        </p:nvSpPr>
        <p:spPr>
          <a:xfrm>
            <a:off x="5220071" y="5013176"/>
            <a:ext cx="2520280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Перевір себе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74469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круглений прямокутник 5"/>
          <p:cNvSpPr/>
          <p:nvPr/>
        </p:nvSpPr>
        <p:spPr>
          <a:xfrm>
            <a:off x="158805" y="188640"/>
            <a:ext cx="8784976" cy="6120680"/>
          </a:xfrm>
          <a:prstGeom prst="roundRect">
            <a:avLst/>
          </a:prstGeom>
          <a:solidFill>
            <a:schemeClr val="bg1"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/>
          </a:p>
        </p:txBody>
      </p:sp>
      <p:sp>
        <p:nvSpPr>
          <p:cNvPr id="10" name="Округлений прямокутник 9">
            <a:hlinkClick r:id="rId3" action="ppaction://hlinksldjump"/>
          </p:cNvPr>
          <p:cNvSpPr/>
          <p:nvPr/>
        </p:nvSpPr>
        <p:spPr>
          <a:xfrm>
            <a:off x="7092280" y="5373216"/>
            <a:ext cx="1656184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 головну</a:t>
            </a:r>
            <a:endParaRPr lang="ru-RU" dirty="0"/>
          </a:p>
        </p:txBody>
      </p:sp>
      <p:grpSp>
        <p:nvGrpSpPr>
          <p:cNvPr id="5" name="Групувати 4"/>
          <p:cNvGrpSpPr/>
          <p:nvPr/>
        </p:nvGrpSpPr>
        <p:grpSpPr>
          <a:xfrm>
            <a:off x="251520" y="1556792"/>
            <a:ext cx="7828659" cy="2160241"/>
            <a:chOff x="251520" y="1556792"/>
            <a:chExt cx="7828659" cy="2160241"/>
          </a:xfrm>
        </p:grpSpPr>
        <p:grpSp>
          <p:nvGrpSpPr>
            <p:cNvPr id="4" name="Групувати 3"/>
            <p:cNvGrpSpPr/>
            <p:nvPr/>
          </p:nvGrpSpPr>
          <p:grpSpPr>
            <a:xfrm>
              <a:off x="251520" y="1556792"/>
              <a:ext cx="6264696" cy="2160241"/>
              <a:chOff x="251520" y="1556792"/>
              <a:chExt cx="6264696" cy="2160241"/>
            </a:xfrm>
          </p:grpSpPr>
          <p:sp>
            <p:nvSpPr>
              <p:cNvPr id="13" name="Заголовок 1"/>
              <p:cNvSpPr txBox="1">
                <a:spLocks/>
              </p:cNvSpPr>
              <p:nvPr/>
            </p:nvSpPr>
            <p:spPr>
              <a:xfrm>
                <a:off x="251520" y="2708920"/>
                <a:ext cx="3319766" cy="1008113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lvl1pPr algn="ctr" defTabSz="914400" rtl="0" eaLnBrk="1" latinLnBrk="0" hangingPunct="1"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r>
                  <a:rPr lang="uk-UA" sz="7200" dirty="0" smtClean="0"/>
                  <a:t>12 – 8 =</a:t>
                </a:r>
                <a:endParaRPr lang="ru-RU" sz="7200" dirty="0"/>
              </a:p>
            </p:txBody>
          </p:sp>
          <p:sp>
            <p:nvSpPr>
              <p:cNvPr id="2" name="Вигнута догори стрілка 1"/>
              <p:cNvSpPr/>
              <p:nvPr/>
            </p:nvSpPr>
            <p:spPr>
              <a:xfrm>
                <a:off x="2267744" y="1556792"/>
                <a:ext cx="4248472" cy="1224136"/>
              </a:xfrm>
              <a:prstGeom prst="curvedDown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" name="Заголовок 1"/>
            <p:cNvSpPr txBox="1">
              <a:spLocks/>
            </p:cNvSpPr>
            <p:nvPr/>
          </p:nvSpPr>
          <p:spPr>
            <a:xfrm>
              <a:off x="3148617" y="2852935"/>
              <a:ext cx="4931562" cy="72008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uk-UA" sz="7200" dirty="0" smtClean="0"/>
                <a:t> 12 – </a:t>
              </a:r>
              <a:r>
                <a:rPr lang="uk-UA" sz="7200" dirty="0" smtClean="0">
                  <a:effectLst>
                    <a:glow rad="139700">
                      <a:schemeClr val="accent1">
                        <a:satMod val="175000"/>
                        <a:alpha val="40000"/>
                      </a:schemeClr>
                    </a:glow>
                  </a:effectLst>
                </a:rPr>
                <a:t>2 – 6  </a:t>
              </a:r>
              <a:r>
                <a:rPr lang="uk-UA" sz="7200" dirty="0" smtClean="0"/>
                <a:t>=</a:t>
              </a:r>
              <a:endParaRPr lang="ru-RU" sz="7200" dirty="0"/>
            </a:p>
          </p:txBody>
        </p:sp>
      </p:grpSp>
      <p:sp>
        <p:nvSpPr>
          <p:cNvPr id="9" name="Заголовок 1"/>
          <p:cNvSpPr txBox="1">
            <a:spLocks/>
          </p:cNvSpPr>
          <p:nvPr/>
        </p:nvSpPr>
        <p:spPr>
          <a:xfrm>
            <a:off x="7812360" y="2721131"/>
            <a:ext cx="1241902" cy="101711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7200" dirty="0" smtClean="0"/>
              <a:t>4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2837299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круглений прямокутник 5"/>
          <p:cNvSpPr/>
          <p:nvPr/>
        </p:nvSpPr>
        <p:spPr>
          <a:xfrm>
            <a:off x="179512" y="188640"/>
            <a:ext cx="8784976" cy="6120680"/>
          </a:xfrm>
          <a:prstGeom prst="roundRect">
            <a:avLst/>
          </a:prstGeom>
          <a:solidFill>
            <a:schemeClr val="bg1"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548681"/>
            <a:ext cx="8352928" cy="2304256"/>
          </a:xfrm>
        </p:spPr>
        <p:txBody>
          <a:bodyPr>
            <a:noAutofit/>
          </a:bodyPr>
          <a:lstStyle/>
          <a:p>
            <a:pPr algn="l"/>
            <a:r>
              <a:rPr lang="uk-UA" sz="3600" i="1" dirty="0" smtClean="0"/>
              <a:t>Тема уроку:</a:t>
            </a:r>
            <a:br>
              <a:rPr lang="uk-UA" sz="3600" i="1" dirty="0" smtClean="0"/>
            </a:br>
            <a:r>
              <a:rPr lang="uk-UA" sz="3600" b="1" dirty="0"/>
              <a:t>ЗАДАЧІ З ДВОМА ЗАПИТАННЯМИ </a:t>
            </a:r>
            <a:endParaRPr lang="ru-RU" sz="3600" dirty="0"/>
          </a:p>
        </p:txBody>
      </p:sp>
      <p:sp>
        <p:nvSpPr>
          <p:cNvPr id="11" name="Округлений прямокутник 10">
            <a:hlinkClick r:id="rId3" action="ppaction://hlinksldjump"/>
          </p:cNvPr>
          <p:cNvSpPr/>
          <p:nvPr/>
        </p:nvSpPr>
        <p:spPr>
          <a:xfrm>
            <a:off x="7884368" y="5373216"/>
            <a:ext cx="864096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807582" y="2996952"/>
            <a:ext cx="6083692" cy="13681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uk-UA" sz="3600" i="1" dirty="0" smtClean="0">
                <a:solidFill>
                  <a:srgbClr val="FF0000"/>
                </a:solidFill>
              </a:rPr>
              <a:t>МАТЕМАТИЧНИЙ  ДИКТАНТ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719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круглений прямокутник 5"/>
          <p:cNvSpPr/>
          <p:nvPr/>
        </p:nvSpPr>
        <p:spPr>
          <a:xfrm>
            <a:off x="179512" y="188640"/>
            <a:ext cx="8784976" cy="6120680"/>
          </a:xfrm>
          <a:prstGeom prst="roundRect">
            <a:avLst/>
          </a:prstGeom>
          <a:solidFill>
            <a:schemeClr val="bg1"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268760"/>
            <a:ext cx="8352928" cy="2880320"/>
          </a:xfrm>
        </p:spPr>
        <p:txBody>
          <a:bodyPr>
            <a:noAutofit/>
          </a:bodyPr>
          <a:lstStyle/>
          <a:p>
            <a:pPr lvl="0"/>
            <a:r>
              <a:rPr lang="uk-UA" sz="4800" dirty="0"/>
              <a:t>Запишіть суму чисел 9 і 4.</a:t>
            </a:r>
            <a:endParaRPr lang="ru-RU" sz="4800" dirty="0"/>
          </a:p>
        </p:txBody>
      </p:sp>
      <p:sp>
        <p:nvSpPr>
          <p:cNvPr id="16" name="Округлений прямокутник 15">
            <a:hlinkClick r:id="rId3" action="ppaction://hlinksldjump"/>
          </p:cNvPr>
          <p:cNvSpPr/>
          <p:nvPr/>
        </p:nvSpPr>
        <p:spPr>
          <a:xfrm>
            <a:off x="5220071" y="5013176"/>
            <a:ext cx="2520280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Перевір себе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012307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круглений прямокутник 5"/>
          <p:cNvSpPr/>
          <p:nvPr/>
        </p:nvSpPr>
        <p:spPr>
          <a:xfrm>
            <a:off x="158805" y="188640"/>
            <a:ext cx="8784976" cy="6120680"/>
          </a:xfrm>
          <a:prstGeom prst="roundRect">
            <a:avLst/>
          </a:prstGeom>
          <a:solidFill>
            <a:schemeClr val="bg1"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/>
          </a:p>
        </p:txBody>
      </p:sp>
      <p:sp>
        <p:nvSpPr>
          <p:cNvPr id="10" name="Округлений прямокутник 9">
            <a:hlinkClick r:id="rId3" action="ppaction://hlinksldjump"/>
          </p:cNvPr>
          <p:cNvSpPr/>
          <p:nvPr/>
        </p:nvSpPr>
        <p:spPr>
          <a:xfrm>
            <a:off x="7884368" y="5373216"/>
            <a:ext cx="864096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ru-RU" dirty="0"/>
          </a:p>
        </p:txBody>
      </p:sp>
      <p:grpSp>
        <p:nvGrpSpPr>
          <p:cNvPr id="3" name="Групувати 2"/>
          <p:cNvGrpSpPr/>
          <p:nvPr/>
        </p:nvGrpSpPr>
        <p:grpSpPr>
          <a:xfrm>
            <a:off x="755576" y="1628800"/>
            <a:ext cx="7866639" cy="2187378"/>
            <a:chOff x="251519" y="1539279"/>
            <a:chExt cx="7866639" cy="2187378"/>
          </a:xfrm>
        </p:grpSpPr>
        <p:grpSp>
          <p:nvGrpSpPr>
            <p:cNvPr id="5" name="Групувати 4"/>
            <p:cNvGrpSpPr/>
            <p:nvPr/>
          </p:nvGrpSpPr>
          <p:grpSpPr>
            <a:xfrm>
              <a:off x="251519" y="1539279"/>
              <a:ext cx="6840761" cy="2177754"/>
              <a:chOff x="251519" y="1539279"/>
              <a:chExt cx="6840761" cy="2177754"/>
            </a:xfrm>
          </p:grpSpPr>
          <p:grpSp>
            <p:nvGrpSpPr>
              <p:cNvPr id="4" name="Групувати 3"/>
              <p:cNvGrpSpPr/>
              <p:nvPr/>
            </p:nvGrpSpPr>
            <p:grpSpPr>
              <a:xfrm>
                <a:off x="251519" y="1539279"/>
                <a:ext cx="5400601" cy="2177754"/>
                <a:chOff x="251519" y="1539279"/>
                <a:chExt cx="5400601" cy="2177754"/>
              </a:xfrm>
            </p:grpSpPr>
            <p:sp>
              <p:nvSpPr>
                <p:cNvPr id="13" name="Заголовок 1"/>
                <p:cNvSpPr txBox="1">
                  <a:spLocks/>
                </p:cNvSpPr>
                <p:nvPr/>
              </p:nvSpPr>
              <p:spPr>
                <a:xfrm>
                  <a:off x="251519" y="2708920"/>
                  <a:ext cx="2897097" cy="1008113"/>
                </a:xfrm>
                <a:prstGeom prst="rect">
                  <a:avLst/>
                </a:prstGeom>
              </p:spPr>
              <p:txBody>
                <a:bodyPr vert="horz" lIns="91440" tIns="45720" rIns="91440" bIns="45720" rtlCol="0" anchor="ctr">
                  <a:noAutofit/>
                </a:bodyPr>
                <a:lstStyle>
                  <a:lvl1pPr algn="ctr" defTabSz="914400" rtl="0" eaLnBrk="1" latinLnBrk="0" hangingPunct="1">
                    <a:spcBef>
                      <a:spcPct val="0"/>
                    </a:spcBef>
                    <a:buNone/>
                    <a:defRPr sz="44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r>
                    <a:rPr lang="uk-UA" sz="7200" dirty="0" smtClean="0"/>
                    <a:t>9 + 4 =</a:t>
                  </a:r>
                  <a:endParaRPr lang="ru-RU" sz="7200" dirty="0"/>
                </a:p>
              </p:txBody>
            </p:sp>
            <p:sp>
              <p:nvSpPr>
                <p:cNvPr id="2" name="Вигнута догори стрілка 1"/>
                <p:cNvSpPr/>
                <p:nvPr/>
              </p:nvSpPr>
              <p:spPr>
                <a:xfrm>
                  <a:off x="1979712" y="1539279"/>
                  <a:ext cx="3672408" cy="1224136"/>
                </a:xfrm>
                <a:prstGeom prst="curvedDownArrow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7" name="Заголовок 1"/>
              <p:cNvSpPr txBox="1">
                <a:spLocks/>
              </p:cNvSpPr>
              <p:nvPr/>
            </p:nvSpPr>
            <p:spPr>
              <a:xfrm>
                <a:off x="2627783" y="2852935"/>
                <a:ext cx="4464497" cy="720081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lvl1pPr algn="ctr" defTabSz="914400" rtl="0" eaLnBrk="1" latinLnBrk="0" hangingPunct="1"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r>
                  <a:rPr lang="uk-UA" sz="7200" dirty="0" smtClean="0"/>
                  <a:t> 9 + </a:t>
                </a:r>
                <a:r>
                  <a:rPr lang="uk-UA" sz="7200" dirty="0">
                    <a:effectLst>
                      <a:glow rad="139700">
                        <a:schemeClr val="accent1">
                          <a:satMod val="175000"/>
                          <a:alpha val="40000"/>
                        </a:schemeClr>
                      </a:glow>
                    </a:effectLst>
                  </a:rPr>
                  <a:t>1</a:t>
                </a:r>
                <a:r>
                  <a:rPr lang="uk-UA" sz="7200" dirty="0" smtClean="0">
                    <a:effectLst>
                      <a:glow rad="139700">
                        <a:schemeClr val="accent1">
                          <a:satMod val="175000"/>
                          <a:alpha val="40000"/>
                        </a:schemeClr>
                      </a:glow>
                    </a:effectLst>
                  </a:rPr>
                  <a:t> + 3 </a:t>
                </a:r>
                <a:r>
                  <a:rPr lang="uk-UA" sz="7200" dirty="0" smtClean="0"/>
                  <a:t>=</a:t>
                </a:r>
                <a:endParaRPr lang="ru-RU" sz="7200" dirty="0"/>
              </a:p>
            </p:txBody>
          </p:sp>
        </p:grpSp>
        <p:sp>
          <p:nvSpPr>
            <p:cNvPr id="9" name="Заголовок 1"/>
            <p:cNvSpPr txBox="1">
              <a:spLocks/>
            </p:cNvSpPr>
            <p:nvPr/>
          </p:nvSpPr>
          <p:spPr>
            <a:xfrm>
              <a:off x="6876256" y="2709543"/>
              <a:ext cx="1241902" cy="101711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uk-UA" sz="7200" dirty="0" smtClean="0"/>
                <a:t>13</a:t>
              </a:r>
              <a:endParaRPr lang="ru-RU" sz="7200" dirty="0"/>
            </a:p>
          </p:txBody>
        </p:sp>
      </p:grpSp>
    </p:spTree>
    <p:extLst>
      <p:ext uri="{BB962C8B-B14F-4D97-AF65-F5344CB8AC3E}">
        <p14:creationId xmlns:p14="http://schemas.microsoft.com/office/powerpoint/2010/main" val="1814513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круглений прямокутник 5"/>
          <p:cNvSpPr/>
          <p:nvPr/>
        </p:nvSpPr>
        <p:spPr>
          <a:xfrm>
            <a:off x="179512" y="188640"/>
            <a:ext cx="8784976" cy="6120680"/>
          </a:xfrm>
          <a:prstGeom prst="roundRect">
            <a:avLst/>
          </a:prstGeom>
          <a:solidFill>
            <a:schemeClr val="bg1"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268760"/>
            <a:ext cx="8352928" cy="2880320"/>
          </a:xfrm>
        </p:spPr>
        <p:txBody>
          <a:bodyPr>
            <a:noAutofit/>
          </a:bodyPr>
          <a:lstStyle/>
          <a:p>
            <a:pPr lvl="0"/>
            <a:r>
              <a:rPr lang="uk-UA" sz="4800" dirty="0"/>
              <a:t>Запишіть різницю чисел 11 і 6.</a:t>
            </a:r>
            <a:endParaRPr lang="ru-RU" sz="4800" dirty="0"/>
          </a:p>
        </p:txBody>
      </p:sp>
      <p:sp>
        <p:nvSpPr>
          <p:cNvPr id="16" name="Округлений прямокутник 15">
            <a:hlinkClick r:id="rId3" action="ppaction://hlinksldjump"/>
          </p:cNvPr>
          <p:cNvSpPr/>
          <p:nvPr/>
        </p:nvSpPr>
        <p:spPr>
          <a:xfrm>
            <a:off x="5220071" y="5013176"/>
            <a:ext cx="2520280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Перевір себе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381174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круглений прямокутник 5"/>
          <p:cNvSpPr/>
          <p:nvPr/>
        </p:nvSpPr>
        <p:spPr>
          <a:xfrm>
            <a:off x="158805" y="188640"/>
            <a:ext cx="8784976" cy="6120680"/>
          </a:xfrm>
          <a:prstGeom prst="roundRect">
            <a:avLst/>
          </a:prstGeom>
          <a:solidFill>
            <a:schemeClr val="bg1"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/>
          </a:p>
        </p:txBody>
      </p:sp>
      <p:sp>
        <p:nvSpPr>
          <p:cNvPr id="10" name="Округлений прямокутник 9">
            <a:hlinkClick r:id="rId3" action="ppaction://hlinksldjump"/>
          </p:cNvPr>
          <p:cNvSpPr/>
          <p:nvPr/>
        </p:nvSpPr>
        <p:spPr>
          <a:xfrm>
            <a:off x="7884368" y="5373216"/>
            <a:ext cx="864096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ru-RU" dirty="0"/>
          </a:p>
        </p:txBody>
      </p:sp>
      <p:grpSp>
        <p:nvGrpSpPr>
          <p:cNvPr id="3" name="Групувати 2"/>
          <p:cNvGrpSpPr/>
          <p:nvPr/>
        </p:nvGrpSpPr>
        <p:grpSpPr>
          <a:xfrm>
            <a:off x="395536" y="1628800"/>
            <a:ext cx="8424936" cy="2187378"/>
            <a:chOff x="-108521" y="1539279"/>
            <a:chExt cx="8424936" cy="2187378"/>
          </a:xfrm>
        </p:grpSpPr>
        <p:grpSp>
          <p:nvGrpSpPr>
            <p:cNvPr id="5" name="Групувати 4"/>
            <p:cNvGrpSpPr/>
            <p:nvPr/>
          </p:nvGrpSpPr>
          <p:grpSpPr>
            <a:xfrm>
              <a:off x="-108521" y="1539279"/>
              <a:ext cx="7776864" cy="2177754"/>
              <a:chOff x="-108521" y="1539279"/>
              <a:chExt cx="7776864" cy="2177754"/>
            </a:xfrm>
          </p:grpSpPr>
          <p:grpSp>
            <p:nvGrpSpPr>
              <p:cNvPr id="4" name="Групувати 3"/>
              <p:cNvGrpSpPr/>
              <p:nvPr/>
            </p:nvGrpSpPr>
            <p:grpSpPr>
              <a:xfrm>
                <a:off x="-108521" y="1539279"/>
                <a:ext cx="6408711" cy="2177754"/>
                <a:chOff x="-108521" y="1539279"/>
                <a:chExt cx="6408711" cy="2177754"/>
              </a:xfrm>
            </p:grpSpPr>
            <p:sp>
              <p:nvSpPr>
                <p:cNvPr id="13" name="Заголовок 1"/>
                <p:cNvSpPr txBox="1">
                  <a:spLocks/>
                </p:cNvSpPr>
                <p:nvPr/>
              </p:nvSpPr>
              <p:spPr>
                <a:xfrm>
                  <a:off x="-108521" y="2708920"/>
                  <a:ext cx="3257137" cy="1008113"/>
                </a:xfrm>
                <a:prstGeom prst="rect">
                  <a:avLst/>
                </a:prstGeom>
              </p:spPr>
              <p:txBody>
                <a:bodyPr vert="horz" lIns="91440" tIns="45720" rIns="91440" bIns="45720" rtlCol="0" anchor="ctr">
                  <a:noAutofit/>
                </a:bodyPr>
                <a:lstStyle>
                  <a:lvl1pPr algn="ctr" defTabSz="914400" rtl="0" eaLnBrk="1" latinLnBrk="0" hangingPunct="1">
                    <a:spcBef>
                      <a:spcPct val="0"/>
                    </a:spcBef>
                    <a:buNone/>
                    <a:defRPr sz="44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r>
                    <a:rPr lang="uk-UA" sz="7200" dirty="0" smtClean="0"/>
                    <a:t>11 – 6 =</a:t>
                  </a:r>
                  <a:endParaRPr lang="ru-RU" sz="7200" dirty="0"/>
                </a:p>
              </p:txBody>
            </p:sp>
            <p:sp>
              <p:nvSpPr>
                <p:cNvPr id="2" name="Вигнута догори стрілка 1"/>
                <p:cNvSpPr/>
                <p:nvPr/>
              </p:nvSpPr>
              <p:spPr>
                <a:xfrm>
                  <a:off x="1907703" y="1539279"/>
                  <a:ext cx="4392487" cy="1224136"/>
                </a:xfrm>
                <a:prstGeom prst="curvedDownArrow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7" name="Заголовок 1"/>
              <p:cNvSpPr txBox="1">
                <a:spLocks/>
              </p:cNvSpPr>
              <p:nvPr/>
            </p:nvSpPr>
            <p:spPr>
              <a:xfrm>
                <a:off x="2699791" y="2852935"/>
                <a:ext cx="4968552" cy="720081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lvl1pPr algn="ctr" defTabSz="914400" rtl="0" eaLnBrk="1" latinLnBrk="0" hangingPunct="1"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r>
                  <a:rPr lang="uk-UA" sz="7200" dirty="0" smtClean="0"/>
                  <a:t> 11 –  </a:t>
                </a:r>
                <a:r>
                  <a:rPr lang="uk-UA" sz="7200" dirty="0" smtClean="0">
                    <a:effectLst>
                      <a:glow rad="139700">
                        <a:schemeClr val="accent1">
                          <a:satMod val="175000"/>
                          <a:alpha val="40000"/>
                        </a:schemeClr>
                      </a:glow>
                    </a:effectLst>
                  </a:rPr>
                  <a:t>1 – 5 </a:t>
                </a:r>
                <a:r>
                  <a:rPr lang="uk-UA" sz="7200" dirty="0" smtClean="0"/>
                  <a:t>=</a:t>
                </a:r>
                <a:endParaRPr lang="ru-RU" sz="7200" dirty="0"/>
              </a:p>
            </p:txBody>
          </p:sp>
        </p:grpSp>
        <p:sp>
          <p:nvSpPr>
            <p:cNvPr id="9" name="Заголовок 1"/>
            <p:cNvSpPr txBox="1">
              <a:spLocks/>
            </p:cNvSpPr>
            <p:nvPr/>
          </p:nvSpPr>
          <p:spPr>
            <a:xfrm>
              <a:off x="7506560" y="2709543"/>
              <a:ext cx="809855" cy="101711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uk-UA" sz="7200" dirty="0" smtClean="0"/>
                <a:t>5</a:t>
              </a:r>
              <a:endParaRPr lang="ru-RU" sz="7200" dirty="0"/>
            </a:p>
          </p:txBody>
        </p:sp>
      </p:grpSp>
    </p:spTree>
    <p:extLst>
      <p:ext uri="{BB962C8B-B14F-4D97-AF65-F5344CB8AC3E}">
        <p14:creationId xmlns:p14="http://schemas.microsoft.com/office/powerpoint/2010/main" val="3546434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круглений прямокутник 5"/>
          <p:cNvSpPr/>
          <p:nvPr/>
        </p:nvSpPr>
        <p:spPr>
          <a:xfrm>
            <a:off x="179512" y="188640"/>
            <a:ext cx="8784976" cy="6120680"/>
          </a:xfrm>
          <a:prstGeom prst="roundRect">
            <a:avLst/>
          </a:prstGeom>
          <a:solidFill>
            <a:schemeClr val="bg1"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268760"/>
            <a:ext cx="8352928" cy="3744416"/>
          </a:xfrm>
        </p:spPr>
        <p:txBody>
          <a:bodyPr>
            <a:noAutofit/>
          </a:bodyPr>
          <a:lstStyle/>
          <a:p>
            <a:pPr lvl="0" algn="l"/>
            <a:r>
              <a:rPr lang="uk-UA" sz="3200" dirty="0"/>
              <a:t>Розв’яжіть усно задачу і запишіть відповідь</a:t>
            </a:r>
            <a:r>
              <a:rPr lang="uk-UA" sz="3200" dirty="0" smtClean="0"/>
              <a:t>.</a:t>
            </a:r>
            <a:br>
              <a:rPr lang="uk-UA" sz="3200" dirty="0" smtClean="0"/>
            </a:br>
            <a:r>
              <a:rPr lang="uk-UA" sz="4800" dirty="0"/>
              <a:t>Було 10 цукерок, з’їли 6. Скільки цукерок залишилося?</a:t>
            </a:r>
            <a:r>
              <a:rPr lang="uk-UA" sz="4800" dirty="0" smtClean="0"/>
              <a:t> </a:t>
            </a:r>
            <a:endParaRPr lang="ru-RU" sz="4800" dirty="0"/>
          </a:p>
        </p:txBody>
      </p:sp>
      <p:sp>
        <p:nvSpPr>
          <p:cNvPr id="16" name="Округлений прямокутник 15">
            <a:hlinkClick r:id="rId3" action="ppaction://hlinksldjump"/>
          </p:cNvPr>
          <p:cNvSpPr/>
          <p:nvPr/>
        </p:nvSpPr>
        <p:spPr>
          <a:xfrm>
            <a:off x="5220071" y="5013176"/>
            <a:ext cx="2520280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Перевір себе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09976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круглений прямокутник 5"/>
          <p:cNvSpPr/>
          <p:nvPr/>
        </p:nvSpPr>
        <p:spPr>
          <a:xfrm>
            <a:off x="179512" y="188640"/>
            <a:ext cx="8784976" cy="6120680"/>
          </a:xfrm>
          <a:prstGeom prst="roundRect">
            <a:avLst/>
          </a:prstGeom>
          <a:solidFill>
            <a:schemeClr val="bg1"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67544" y="3284984"/>
            <a:ext cx="8352928" cy="1944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uk-UA" sz="3200" b="1" dirty="0" smtClean="0"/>
              <a:t>Розв’язання</a:t>
            </a:r>
          </a:p>
          <a:p>
            <a:pPr algn="l"/>
            <a:r>
              <a:rPr lang="uk-UA" sz="4800" dirty="0" smtClean="0"/>
              <a:t>10 – 6 = 4 (ц.)</a:t>
            </a:r>
          </a:p>
          <a:p>
            <a:pPr algn="l"/>
            <a:r>
              <a:rPr lang="uk-UA" sz="3200" b="1" dirty="0" smtClean="0"/>
              <a:t>Відповідь: </a:t>
            </a:r>
            <a:r>
              <a:rPr lang="uk-UA" sz="4800" dirty="0" smtClean="0"/>
              <a:t>залишилося 4 цукерки.</a:t>
            </a:r>
            <a:endParaRPr lang="ru-RU" sz="4800" dirty="0"/>
          </a:p>
        </p:txBody>
      </p:sp>
      <p:sp>
        <p:nvSpPr>
          <p:cNvPr id="3" name="Округлений прямокутник 2"/>
          <p:cNvSpPr/>
          <p:nvPr/>
        </p:nvSpPr>
        <p:spPr>
          <a:xfrm>
            <a:off x="323528" y="836712"/>
            <a:ext cx="4608512" cy="234026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548680"/>
            <a:ext cx="8352928" cy="2448272"/>
          </a:xfrm>
        </p:spPr>
        <p:txBody>
          <a:bodyPr>
            <a:noAutofit/>
          </a:bodyPr>
          <a:lstStyle/>
          <a:p>
            <a:pPr lvl="0" algn="l"/>
            <a:r>
              <a:rPr lang="uk-UA" sz="3200" dirty="0" smtClean="0"/>
              <a:t/>
            </a:r>
            <a:br>
              <a:rPr lang="uk-UA" sz="3200" dirty="0" smtClean="0"/>
            </a:br>
            <a:r>
              <a:rPr lang="uk-UA" sz="4800" dirty="0"/>
              <a:t>Було </a:t>
            </a:r>
            <a:r>
              <a:rPr lang="uk-UA" sz="4800" dirty="0" smtClean="0"/>
              <a:t>— 10 ц.</a:t>
            </a:r>
            <a:br>
              <a:rPr lang="uk-UA" sz="4800" dirty="0" smtClean="0"/>
            </a:br>
            <a:r>
              <a:rPr lang="uk-UA" sz="4800" dirty="0" smtClean="0"/>
              <a:t>З’їли — 6 ц. </a:t>
            </a:r>
            <a:br>
              <a:rPr lang="uk-UA" sz="4800" dirty="0" smtClean="0"/>
            </a:br>
            <a:r>
              <a:rPr lang="uk-UA" sz="4800" dirty="0" smtClean="0"/>
              <a:t>Залишилося —?</a:t>
            </a:r>
            <a:endParaRPr lang="ru-RU" sz="4800" dirty="0"/>
          </a:p>
        </p:txBody>
      </p:sp>
      <p:sp>
        <p:nvSpPr>
          <p:cNvPr id="7" name="Округлений прямокутник 6">
            <a:hlinkClick r:id="rId3" action="ppaction://hlinksldjump"/>
          </p:cNvPr>
          <p:cNvSpPr/>
          <p:nvPr/>
        </p:nvSpPr>
        <p:spPr>
          <a:xfrm>
            <a:off x="7884368" y="5373216"/>
            <a:ext cx="864096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2766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круглений прямокутник 5"/>
          <p:cNvSpPr/>
          <p:nvPr/>
        </p:nvSpPr>
        <p:spPr>
          <a:xfrm>
            <a:off x="179512" y="188640"/>
            <a:ext cx="8784976" cy="6120680"/>
          </a:xfrm>
          <a:prstGeom prst="roundRect">
            <a:avLst/>
          </a:prstGeom>
          <a:solidFill>
            <a:schemeClr val="bg1"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268760"/>
            <a:ext cx="8352928" cy="3744416"/>
          </a:xfrm>
        </p:spPr>
        <p:txBody>
          <a:bodyPr>
            <a:noAutofit/>
          </a:bodyPr>
          <a:lstStyle/>
          <a:p>
            <a:pPr lvl="0" algn="l"/>
            <a:r>
              <a:rPr lang="uk-UA" sz="3200" dirty="0"/>
              <a:t>Розв’яжіть </a:t>
            </a:r>
            <a:r>
              <a:rPr lang="uk-UA" sz="3200" dirty="0" smtClean="0"/>
              <a:t>задачу </a:t>
            </a:r>
            <a:r>
              <a:rPr lang="uk-UA" sz="3200" dirty="0"/>
              <a:t>і запишіть відповідь</a:t>
            </a:r>
            <a:r>
              <a:rPr lang="uk-UA" sz="3200" dirty="0" smtClean="0"/>
              <a:t>.</a:t>
            </a:r>
            <a:br>
              <a:rPr lang="uk-UA" sz="3200" dirty="0" smtClean="0"/>
            </a:br>
            <a:r>
              <a:rPr lang="uk-UA" sz="4800" dirty="0"/>
              <a:t>На тарілці лежало 6 яблук. </a:t>
            </a:r>
            <a:r>
              <a:rPr lang="uk-UA" sz="4800" dirty="0" smtClean="0"/>
              <a:t/>
            </a:r>
            <a:br>
              <a:rPr lang="uk-UA" sz="4800" dirty="0" smtClean="0"/>
            </a:br>
            <a:r>
              <a:rPr lang="uk-UA" sz="4800" dirty="0" smtClean="0"/>
              <a:t>До </a:t>
            </a:r>
            <a:r>
              <a:rPr lang="uk-UA" sz="4800" dirty="0"/>
              <a:t>них поклали ще 4 яблука. Скільки стало яблук на тарілці?</a:t>
            </a:r>
            <a:endParaRPr lang="ru-RU" sz="4800" dirty="0"/>
          </a:p>
        </p:txBody>
      </p:sp>
      <p:sp>
        <p:nvSpPr>
          <p:cNvPr id="16" name="Округлений прямокутник 15">
            <a:hlinkClick r:id="rId3" action="ppaction://hlinksldjump"/>
          </p:cNvPr>
          <p:cNvSpPr/>
          <p:nvPr/>
        </p:nvSpPr>
        <p:spPr>
          <a:xfrm>
            <a:off x="5220071" y="5013176"/>
            <a:ext cx="2520280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Перевір себе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955620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круглений прямокутник 5"/>
          <p:cNvSpPr/>
          <p:nvPr/>
        </p:nvSpPr>
        <p:spPr>
          <a:xfrm>
            <a:off x="179512" y="188640"/>
            <a:ext cx="8784976" cy="6120680"/>
          </a:xfrm>
          <a:prstGeom prst="roundRect">
            <a:avLst/>
          </a:prstGeom>
          <a:solidFill>
            <a:schemeClr val="bg1"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548680"/>
            <a:ext cx="8352928" cy="4032447"/>
          </a:xfrm>
        </p:spPr>
        <p:txBody>
          <a:bodyPr>
            <a:noAutofit/>
          </a:bodyPr>
          <a:lstStyle/>
          <a:p>
            <a:pPr lvl="0"/>
            <a:r>
              <a:rPr lang="uk-UA" sz="4800" dirty="0"/>
              <a:t>Невідоме число зменшили на 2 і одержали 3. Запишіть невідоме число. </a:t>
            </a:r>
            <a:endParaRPr lang="ru-RU" sz="4800" dirty="0"/>
          </a:p>
        </p:txBody>
      </p:sp>
      <p:sp>
        <p:nvSpPr>
          <p:cNvPr id="16" name="Округлений прямокутник 15">
            <a:hlinkClick r:id="rId3" action="ppaction://hlinksldjump"/>
          </p:cNvPr>
          <p:cNvSpPr/>
          <p:nvPr/>
        </p:nvSpPr>
        <p:spPr>
          <a:xfrm>
            <a:off x="5220071" y="5013176"/>
            <a:ext cx="2520280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Перевір себе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834800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круглений прямокутник 5"/>
          <p:cNvSpPr/>
          <p:nvPr/>
        </p:nvSpPr>
        <p:spPr>
          <a:xfrm>
            <a:off x="179512" y="188640"/>
            <a:ext cx="8784976" cy="6120680"/>
          </a:xfrm>
          <a:prstGeom prst="roundRect">
            <a:avLst/>
          </a:prstGeom>
          <a:solidFill>
            <a:schemeClr val="bg1"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67544" y="3356992"/>
            <a:ext cx="8352928" cy="23762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uk-UA" sz="3200" b="1" dirty="0" smtClean="0"/>
              <a:t>Розв’язання</a:t>
            </a:r>
          </a:p>
          <a:p>
            <a:pPr algn="l"/>
            <a:r>
              <a:rPr lang="uk-UA" sz="4800" dirty="0" smtClean="0"/>
              <a:t>6 + 4 = 10 (</a:t>
            </a:r>
            <a:r>
              <a:rPr lang="uk-UA" sz="4800" dirty="0" err="1" smtClean="0"/>
              <a:t>яб</a:t>
            </a:r>
            <a:r>
              <a:rPr lang="uk-UA" sz="4800" dirty="0" smtClean="0"/>
              <a:t>.)</a:t>
            </a:r>
          </a:p>
          <a:p>
            <a:pPr algn="l"/>
            <a:r>
              <a:rPr lang="uk-UA" sz="3200" b="1" dirty="0" smtClean="0"/>
              <a:t>Відповідь: </a:t>
            </a:r>
            <a:r>
              <a:rPr lang="uk-UA" sz="4800" dirty="0" smtClean="0"/>
              <a:t>стало 10 яблук на тарілці.</a:t>
            </a:r>
            <a:endParaRPr lang="ru-RU" sz="4800" dirty="0"/>
          </a:p>
        </p:txBody>
      </p:sp>
      <p:sp>
        <p:nvSpPr>
          <p:cNvPr id="3" name="Округлений прямокутник 2"/>
          <p:cNvSpPr/>
          <p:nvPr/>
        </p:nvSpPr>
        <p:spPr>
          <a:xfrm>
            <a:off x="323528" y="836712"/>
            <a:ext cx="4608512" cy="234026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548680"/>
            <a:ext cx="8352928" cy="2448272"/>
          </a:xfrm>
        </p:spPr>
        <p:txBody>
          <a:bodyPr>
            <a:noAutofit/>
          </a:bodyPr>
          <a:lstStyle/>
          <a:p>
            <a:pPr lvl="0" algn="l"/>
            <a:r>
              <a:rPr lang="uk-UA" sz="3200" dirty="0" smtClean="0"/>
              <a:t/>
            </a:r>
            <a:br>
              <a:rPr lang="uk-UA" sz="3200" dirty="0" smtClean="0"/>
            </a:br>
            <a:r>
              <a:rPr lang="uk-UA" sz="4800" dirty="0"/>
              <a:t>Було </a:t>
            </a:r>
            <a:r>
              <a:rPr lang="uk-UA" sz="4800" dirty="0" smtClean="0"/>
              <a:t>— 6 </a:t>
            </a:r>
            <a:r>
              <a:rPr lang="uk-UA" sz="4800" dirty="0" err="1" smtClean="0"/>
              <a:t>яб</a:t>
            </a:r>
            <a:r>
              <a:rPr lang="uk-UA" sz="4800" dirty="0" smtClean="0"/>
              <a:t>.</a:t>
            </a:r>
            <a:br>
              <a:rPr lang="uk-UA" sz="4800" dirty="0" smtClean="0"/>
            </a:br>
            <a:r>
              <a:rPr lang="uk-UA" sz="4800" dirty="0" smtClean="0"/>
              <a:t>Поклали — 4 </a:t>
            </a:r>
            <a:r>
              <a:rPr lang="uk-UA" sz="4800" dirty="0" err="1" smtClean="0"/>
              <a:t>яб</a:t>
            </a:r>
            <a:r>
              <a:rPr lang="uk-UA" sz="4800" dirty="0" smtClean="0"/>
              <a:t>. </a:t>
            </a:r>
            <a:br>
              <a:rPr lang="uk-UA" sz="4800" dirty="0" smtClean="0"/>
            </a:br>
            <a:r>
              <a:rPr lang="uk-UA" sz="4800" dirty="0" smtClean="0"/>
              <a:t>Стало —?</a:t>
            </a:r>
            <a:endParaRPr lang="ru-RU" sz="4800" dirty="0"/>
          </a:p>
        </p:txBody>
      </p:sp>
      <p:sp>
        <p:nvSpPr>
          <p:cNvPr id="7" name="Округлений прямокутник 6">
            <a:hlinkClick r:id="rId3" action="ppaction://hlinksldjump"/>
          </p:cNvPr>
          <p:cNvSpPr/>
          <p:nvPr/>
        </p:nvSpPr>
        <p:spPr>
          <a:xfrm>
            <a:off x="7884368" y="5373216"/>
            <a:ext cx="864096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5589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круглений прямокутник 5"/>
          <p:cNvSpPr/>
          <p:nvPr/>
        </p:nvSpPr>
        <p:spPr>
          <a:xfrm>
            <a:off x="179512" y="188640"/>
            <a:ext cx="8784976" cy="6120680"/>
          </a:xfrm>
          <a:prstGeom prst="roundRect">
            <a:avLst/>
          </a:prstGeom>
          <a:solidFill>
            <a:schemeClr val="bg1"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268760"/>
            <a:ext cx="8856984" cy="3744416"/>
          </a:xfrm>
        </p:spPr>
        <p:txBody>
          <a:bodyPr>
            <a:noAutofit/>
          </a:bodyPr>
          <a:lstStyle/>
          <a:p>
            <a:pPr algn="l"/>
            <a:r>
              <a:rPr lang="uk-UA" sz="3200" dirty="0" smtClean="0"/>
              <a:t>Прочитайте </a:t>
            </a:r>
            <a:r>
              <a:rPr lang="uk-UA" sz="3200" dirty="0"/>
              <a:t>умову задачі і поставте 2 запитання.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uk-UA" sz="3200" dirty="0" smtClean="0"/>
              <a:t/>
            </a:r>
            <a:br>
              <a:rPr lang="uk-UA" sz="3200" dirty="0" smtClean="0"/>
            </a:br>
            <a:r>
              <a:rPr lang="uk-UA" dirty="0"/>
              <a:t>У нижньому ряду вежі було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7 </a:t>
            </a:r>
            <a:r>
              <a:rPr lang="uk-UA" dirty="0"/>
              <a:t>цеглинок «</a:t>
            </a:r>
            <a:r>
              <a:rPr lang="uk-UA" dirty="0" err="1"/>
              <a:t>Лего</a:t>
            </a:r>
            <a:r>
              <a:rPr lang="uk-UA" dirty="0"/>
              <a:t>», </a:t>
            </a:r>
            <a:r>
              <a:rPr lang="uk-UA" dirty="0" smtClean="0"/>
              <a:t>а </a:t>
            </a:r>
            <a:r>
              <a:rPr lang="uk-UA" dirty="0"/>
              <a:t>у </a:t>
            </a:r>
            <a:r>
              <a:rPr lang="uk-UA" dirty="0" smtClean="0"/>
              <a:t>верхньому </a:t>
            </a:r>
            <a:r>
              <a:rPr lang="uk-UA" dirty="0"/>
              <a:t>— 5. </a:t>
            </a:r>
            <a:r>
              <a:rPr lang="uk-UA" dirty="0" smtClean="0"/>
              <a:t> З </a:t>
            </a:r>
            <a:r>
              <a:rPr lang="uk-UA" dirty="0"/>
              <a:t>кожного ряду вежі зняли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по </a:t>
            </a:r>
            <a:r>
              <a:rPr lang="uk-UA" dirty="0"/>
              <a:t>3 цеглинки. </a:t>
            </a:r>
            <a:r>
              <a:rPr lang="uk-UA" dirty="0" smtClean="0"/>
              <a:t>Скільки..? Скільки..?</a:t>
            </a:r>
            <a:endParaRPr lang="ru-RU" dirty="0"/>
          </a:p>
        </p:txBody>
      </p:sp>
      <p:sp>
        <p:nvSpPr>
          <p:cNvPr id="5" name="Округлений прямокутник 4">
            <a:hlinkClick r:id="rId3" action="ppaction://hlinksldjump"/>
          </p:cNvPr>
          <p:cNvSpPr/>
          <p:nvPr/>
        </p:nvSpPr>
        <p:spPr>
          <a:xfrm>
            <a:off x="7164288" y="5373216"/>
            <a:ext cx="1584176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 головну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5648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круглений прямокутник 5"/>
          <p:cNvSpPr/>
          <p:nvPr/>
        </p:nvSpPr>
        <p:spPr>
          <a:xfrm>
            <a:off x="179512" y="188640"/>
            <a:ext cx="8784976" cy="6120680"/>
          </a:xfrm>
          <a:prstGeom prst="roundRect">
            <a:avLst/>
          </a:prstGeom>
          <a:solidFill>
            <a:schemeClr val="bg1"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/>
          </a:p>
        </p:txBody>
      </p:sp>
      <p:sp>
        <p:nvSpPr>
          <p:cNvPr id="10" name="Округлений прямокутник 9">
            <a:hlinkClick r:id="rId3" action="ppaction://hlinksldjump"/>
          </p:cNvPr>
          <p:cNvSpPr/>
          <p:nvPr/>
        </p:nvSpPr>
        <p:spPr>
          <a:xfrm>
            <a:off x="7884368" y="5373216"/>
            <a:ext cx="864096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ru-RU" dirty="0"/>
          </a:p>
        </p:txBody>
      </p:sp>
      <p:sp>
        <p:nvSpPr>
          <p:cNvPr id="8" name="Прямокутник 7"/>
          <p:cNvSpPr/>
          <p:nvPr/>
        </p:nvSpPr>
        <p:spPr>
          <a:xfrm>
            <a:off x="2566631" y="1916832"/>
            <a:ext cx="720080" cy="7200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У</a:t>
            </a:r>
            <a:endParaRPr lang="ru-RU" dirty="0"/>
          </a:p>
        </p:txBody>
      </p:sp>
      <p:sp>
        <p:nvSpPr>
          <p:cNvPr id="12" name="Заголовок 1"/>
          <p:cNvSpPr>
            <a:spLocks noGrp="1"/>
          </p:cNvSpPr>
          <p:nvPr>
            <p:ph type="ctrTitle"/>
          </p:nvPr>
        </p:nvSpPr>
        <p:spPr>
          <a:xfrm>
            <a:off x="3275856" y="1556792"/>
            <a:ext cx="3096344" cy="1296143"/>
          </a:xfrm>
        </p:spPr>
        <p:txBody>
          <a:bodyPr>
            <a:noAutofit/>
          </a:bodyPr>
          <a:lstStyle/>
          <a:p>
            <a:pPr lvl="0"/>
            <a:r>
              <a:rPr lang="uk-UA" sz="7200" dirty="0" smtClean="0"/>
              <a:t>– 2 = 3</a:t>
            </a:r>
            <a:endParaRPr lang="ru-RU" sz="7200" dirty="0"/>
          </a:p>
        </p:txBody>
      </p:sp>
      <p:sp>
        <p:nvSpPr>
          <p:cNvPr id="3" name="Стрілка вниз 2"/>
          <p:cNvSpPr/>
          <p:nvPr/>
        </p:nvSpPr>
        <p:spPr>
          <a:xfrm>
            <a:off x="4067944" y="2780928"/>
            <a:ext cx="432048" cy="9361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2566630" y="3573016"/>
            <a:ext cx="3589545" cy="129614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7200" dirty="0" smtClean="0"/>
              <a:t>3 + 2 = 5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933052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50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круглений прямокутник 5"/>
          <p:cNvSpPr/>
          <p:nvPr/>
        </p:nvSpPr>
        <p:spPr>
          <a:xfrm>
            <a:off x="179512" y="188640"/>
            <a:ext cx="8784976" cy="6120680"/>
          </a:xfrm>
          <a:prstGeom prst="roundRect">
            <a:avLst/>
          </a:prstGeom>
          <a:solidFill>
            <a:schemeClr val="bg1"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548680"/>
            <a:ext cx="8352928" cy="4176463"/>
          </a:xfrm>
        </p:spPr>
        <p:txBody>
          <a:bodyPr>
            <a:noAutofit/>
          </a:bodyPr>
          <a:lstStyle/>
          <a:p>
            <a:pPr lvl="0"/>
            <a:r>
              <a:rPr lang="uk-UA" sz="4800" dirty="0"/>
              <a:t>Запишіть суму чисел 8 і 2.</a:t>
            </a:r>
            <a:endParaRPr lang="ru-RU" sz="4800" dirty="0"/>
          </a:p>
        </p:txBody>
      </p:sp>
      <p:sp>
        <p:nvSpPr>
          <p:cNvPr id="16" name="Округлений прямокутник 15">
            <a:hlinkClick r:id="rId3" action="ppaction://hlinksldjump"/>
          </p:cNvPr>
          <p:cNvSpPr/>
          <p:nvPr/>
        </p:nvSpPr>
        <p:spPr>
          <a:xfrm>
            <a:off x="5220071" y="5013176"/>
            <a:ext cx="2520280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Перевір себе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532711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круглений прямокутник 5"/>
          <p:cNvSpPr/>
          <p:nvPr/>
        </p:nvSpPr>
        <p:spPr>
          <a:xfrm>
            <a:off x="179512" y="188640"/>
            <a:ext cx="8784976" cy="6120680"/>
          </a:xfrm>
          <a:prstGeom prst="roundRect">
            <a:avLst/>
          </a:prstGeom>
          <a:solidFill>
            <a:schemeClr val="bg1"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/>
          </a:p>
        </p:txBody>
      </p:sp>
      <p:sp>
        <p:nvSpPr>
          <p:cNvPr id="10" name="Округлений прямокутник 9">
            <a:hlinkClick r:id="rId3" action="ppaction://hlinksldjump"/>
          </p:cNvPr>
          <p:cNvSpPr/>
          <p:nvPr/>
        </p:nvSpPr>
        <p:spPr>
          <a:xfrm>
            <a:off x="7884368" y="5373216"/>
            <a:ext cx="864096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ru-RU" dirty="0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2051720" y="2276871"/>
            <a:ext cx="4752528" cy="129614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7200" dirty="0" smtClean="0"/>
              <a:t>8 + 2 = 10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1629856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круглений прямокутник 5"/>
          <p:cNvSpPr/>
          <p:nvPr/>
        </p:nvSpPr>
        <p:spPr>
          <a:xfrm>
            <a:off x="179512" y="188640"/>
            <a:ext cx="8784976" cy="6120680"/>
          </a:xfrm>
          <a:prstGeom prst="roundRect">
            <a:avLst/>
          </a:prstGeom>
          <a:solidFill>
            <a:schemeClr val="bg1"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268760"/>
            <a:ext cx="8352928" cy="2880320"/>
          </a:xfrm>
        </p:spPr>
        <p:txBody>
          <a:bodyPr>
            <a:noAutofit/>
          </a:bodyPr>
          <a:lstStyle/>
          <a:p>
            <a:pPr lvl="0"/>
            <a:r>
              <a:rPr lang="uk-UA" sz="4800" dirty="0"/>
              <a:t>Назвіть суми </a:t>
            </a:r>
            <a:r>
              <a:rPr lang="uk-UA" sz="4800" dirty="0" smtClean="0"/>
              <a:t>чисел:</a:t>
            </a:r>
            <a:br>
              <a:rPr lang="uk-UA" sz="4800" dirty="0" smtClean="0"/>
            </a:br>
            <a:r>
              <a:rPr lang="uk-UA" sz="6000" dirty="0" smtClean="0"/>
              <a:t>10 </a:t>
            </a:r>
            <a:r>
              <a:rPr lang="uk-UA" sz="6000" dirty="0"/>
              <a:t>і 3, 10 </a:t>
            </a:r>
            <a:r>
              <a:rPr lang="uk-UA" sz="6000" dirty="0" err="1"/>
              <a:t>і</a:t>
            </a:r>
            <a:r>
              <a:rPr lang="uk-UA" sz="6000" dirty="0"/>
              <a:t> 4, 10 </a:t>
            </a:r>
            <a:r>
              <a:rPr lang="uk-UA" sz="6000" dirty="0" err="1"/>
              <a:t>і</a:t>
            </a:r>
            <a:r>
              <a:rPr lang="uk-UA" sz="6000" dirty="0"/>
              <a:t> 7, 10 </a:t>
            </a:r>
            <a:r>
              <a:rPr lang="uk-UA" sz="6000" dirty="0" err="1"/>
              <a:t>і</a:t>
            </a:r>
            <a:r>
              <a:rPr lang="uk-UA" sz="6000" dirty="0"/>
              <a:t> 8.</a:t>
            </a:r>
            <a:endParaRPr lang="ru-RU" sz="6000" dirty="0"/>
          </a:p>
        </p:txBody>
      </p:sp>
      <p:sp>
        <p:nvSpPr>
          <p:cNvPr id="16" name="Округлений прямокутник 15">
            <a:hlinkClick r:id="rId3" action="ppaction://hlinksldjump"/>
          </p:cNvPr>
          <p:cNvSpPr/>
          <p:nvPr/>
        </p:nvSpPr>
        <p:spPr>
          <a:xfrm>
            <a:off x="5220071" y="5013176"/>
            <a:ext cx="2520280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Перевір себе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971511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круглений прямокутник 5"/>
          <p:cNvSpPr/>
          <p:nvPr/>
        </p:nvSpPr>
        <p:spPr>
          <a:xfrm>
            <a:off x="158805" y="188640"/>
            <a:ext cx="8784976" cy="6120680"/>
          </a:xfrm>
          <a:prstGeom prst="roundRect">
            <a:avLst/>
          </a:prstGeom>
          <a:solidFill>
            <a:schemeClr val="bg1"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/>
          </a:p>
        </p:txBody>
      </p:sp>
      <p:sp>
        <p:nvSpPr>
          <p:cNvPr id="10" name="Округлений прямокутник 9">
            <a:hlinkClick r:id="rId3" action="ppaction://hlinksldjump"/>
          </p:cNvPr>
          <p:cNvSpPr/>
          <p:nvPr/>
        </p:nvSpPr>
        <p:spPr>
          <a:xfrm>
            <a:off x="7884368" y="5373216"/>
            <a:ext cx="864096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ru-RU" dirty="0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655948" y="1412776"/>
            <a:ext cx="7660468" cy="46085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7200" dirty="0" smtClean="0"/>
              <a:t>10 + 3 = </a:t>
            </a:r>
            <a:r>
              <a:rPr lang="uk-UA" sz="7200" dirty="0" smtClean="0">
                <a:solidFill>
                  <a:srgbClr val="FF0000"/>
                </a:solidFill>
              </a:rPr>
              <a:t>13</a:t>
            </a:r>
          </a:p>
          <a:p>
            <a:r>
              <a:rPr lang="uk-UA" sz="7200" dirty="0" smtClean="0"/>
              <a:t>10 + 4 = </a:t>
            </a:r>
            <a:r>
              <a:rPr lang="uk-UA" sz="7200" dirty="0" smtClean="0">
                <a:solidFill>
                  <a:srgbClr val="FF0000"/>
                </a:solidFill>
              </a:rPr>
              <a:t>14</a:t>
            </a:r>
          </a:p>
          <a:p>
            <a:r>
              <a:rPr lang="uk-UA" sz="7200" dirty="0" smtClean="0"/>
              <a:t>10 + 7 = </a:t>
            </a:r>
            <a:r>
              <a:rPr lang="uk-UA" sz="7200" dirty="0" smtClean="0">
                <a:solidFill>
                  <a:srgbClr val="FF0000"/>
                </a:solidFill>
              </a:rPr>
              <a:t>17</a:t>
            </a:r>
          </a:p>
          <a:p>
            <a:r>
              <a:rPr lang="uk-UA" sz="7200" dirty="0" smtClean="0"/>
              <a:t>10 + 8 = </a:t>
            </a:r>
            <a:r>
              <a:rPr lang="uk-UA" sz="7200" dirty="0" smtClean="0">
                <a:solidFill>
                  <a:srgbClr val="FF0000"/>
                </a:solidFill>
              </a:rPr>
              <a:t>18</a:t>
            </a:r>
          </a:p>
          <a:p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995735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круглений прямокутник 5"/>
          <p:cNvSpPr/>
          <p:nvPr/>
        </p:nvSpPr>
        <p:spPr>
          <a:xfrm>
            <a:off x="179512" y="188640"/>
            <a:ext cx="8784976" cy="6120680"/>
          </a:xfrm>
          <a:prstGeom prst="roundRect">
            <a:avLst/>
          </a:prstGeom>
          <a:solidFill>
            <a:schemeClr val="bg1"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268760"/>
            <a:ext cx="8352928" cy="2880320"/>
          </a:xfrm>
        </p:spPr>
        <p:txBody>
          <a:bodyPr>
            <a:noAutofit/>
          </a:bodyPr>
          <a:lstStyle/>
          <a:p>
            <a:pPr lvl="0"/>
            <a:r>
              <a:rPr lang="uk-UA" sz="4800" dirty="0"/>
              <a:t>На які зручні доданки треба розкласти число 4, щоб його додати до числа 8?</a:t>
            </a:r>
            <a:endParaRPr lang="ru-RU" sz="4800" dirty="0"/>
          </a:p>
        </p:txBody>
      </p:sp>
      <p:sp>
        <p:nvSpPr>
          <p:cNvPr id="16" name="Округлений прямокутник 15">
            <a:hlinkClick r:id="rId3" action="ppaction://hlinksldjump"/>
          </p:cNvPr>
          <p:cNvSpPr/>
          <p:nvPr/>
        </p:nvSpPr>
        <p:spPr>
          <a:xfrm>
            <a:off x="5220071" y="5013176"/>
            <a:ext cx="2520280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Перевір себе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230178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91440" tIns="45720" rIns="91440" bIns="45720" rtlCol="0">
        <a:normAutofit/>
      </a:bodyPr>
      <a:lstStyle>
        <a:defPPr algn="l">
          <a:defRPr dirty="0" smtClean="0">
            <a:solidFill>
              <a:schemeClr val="tx1"/>
            </a:solidFill>
          </a:defRPr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395</TotalTime>
  <Words>337</Words>
  <Application>Microsoft Office PowerPoint</Application>
  <PresentationFormat>Екран (4:3)</PresentationFormat>
  <Paragraphs>90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31</vt:i4>
      </vt:variant>
    </vt:vector>
  </HeadingPairs>
  <TitlesOfParts>
    <vt:vector size="32" baseType="lpstr">
      <vt:lpstr>Тема Office</vt:lpstr>
      <vt:lpstr>ВЕРЕСЕНЬ Тиждень 3-й</vt:lpstr>
      <vt:lpstr>Тема уроку: ДОДАВАННЯ ЧИСЕЛ ЧАСТИНАМИ ДО ЧИСЛА 8</vt:lpstr>
      <vt:lpstr>Невідоме число зменшили на 2 і одержали 3. Запишіть невідоме число. </vt:lpstr>
      <vt:lpstr>– 2 = 3</vt:lpstr>
      <vt:lpstr>Запишіть суму чисел 8 і 2.</vt:lpstr>
      <vt:lpstr>Презентація PowerPoint</vt:lpstr>
      <vt:lpstr>Назвіть суми чисел: 10 і 3, 10 і 4, 10 і 7, 10 і 8.</vt:lpstr>
      <vt:lpstr>Презентація PowerPoint</vt:lpstr>
      <vt:lpstr>На які зручні доданки треба розкласти число 4, щоб його додати до числа 8?</vt:lpstr>
      <vt:lpstr>Презентація PowerPoint</vt:lpstr>
      <vt:lpstr>Запишіть суму чисел 8 і 5.</vt:lpstr>
      <vt:lpstr>Презентація PowerPoint</vt:lpstr>
      <vt:lpstr>Тема уроку: ВІДНІМАННЯ ЧИСЕЛ ЧАСТИНАМИ ВІД ЧИСЛА 12</vt:lpstr>
      <vt:lpstr>Розкладіть число 12 на суму розрядних доданків.  </vt:lpstr>
      <vt:lpstr>12 = 10 + 2</vt:lpstr>
      <vt:lpstr>Знайдіть різницю чисел  12 і 2, 10 і 3.</vt:lpstr>
      <vt:lpstr>12 – 2 =  10 10 – 3 = 7</vt:lpstr>
      <vt:lpstr>Доповніть склад чисел:     10  — це 2 і .. ,  10 — це 4 і ..,  10 — це 6 і ..,  10 — це 7 і ..,  10 — це 8 і .. .</vt:lpstr>
      <vt:lpstr>Доповніть склад чисел:    10  — це 2 і 8,  10 — це 4 і 6,  10 — це 6 і 4,  10 — це 7 і 3,  10 — це 8 і 2.</vt:lpstr>
      <vt:lpstr>Знайдіть різницю чисел 12 і 8.</vt:lpstr>
      <vt:lpstr>Презентація PowerPoint</vt:lpstr>
      <vt:lpstr>Тема уроку: ЗАДАЧІ З ДВОМА ЗАПИТАННЯМИ </vt:lpstr>
      <vt:lpstr>Запишіть суму чисел 9 і 4.</vt:lpstr>
      <vt:lpstr>Презентація PowerPoint</vt:lpstr>
      <vt:lpstr>Запишіть різницю чисел 11 і 6.</vt:lpstr>
      <vt:lpstr>Презентація PowerPoint</vt:lpstr>
      <vt:lpstr>Розв’яжіть усно задачу і запишіть відповідь. Було 10 цукерок, з’їли 6. Скільки цукерок залишилося? </vt:lpstr>
      <vt:lpstr> Було — 10 ц. З’їли — 6 ц.  Залишилося —?</vt:lpstr>
      <vt:lpstr>Розв’яжіть задачу і запишіть відповідь. На тарілці лежало 6 яблук.  До них поклали ще 4 яблука. Скільки стало яблук на тарілці?</vt:lpstr>
      <vt:lpstr> Було — 6 яб. Поклали — 4 яб.  Стало —?</vt:lpstr>
      <vt:lpstr>Прочитайте умову задачі і поставте 2 запитання.  У нижньому ряду вежі було  7 цеглинок «Лего», а у верхньому — 5.  З кожного ряду вежі зняли  по 3 цеглинки. Скільки..? Скільки..?</vt:lpstr>
    </vt:vector>
  </TitlesOfParts>
  <Company>DG Win&amp;Soft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ВЕРЕСЕНЬ Тиждень 1-й</dc:title>
  <dc:creator>LiteraRio1</dc:creator>
  <cp:lastModifiedBy>LiteraRio1</cp:lastModifiedBy>
  <cp:revision>29</cp:revision>
  <dcterms:created xsi:type="dcterms:W3CDTF">2019-08-27T07:57:49Z</dcterms:created>
  <dcterms:modified xsi:type="dcterms:W3CDTF">2019-09-09T15:34:24Z</dcterms:modified>
</cp:coreProperties>
</file>