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ий стиль 2 –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57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144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1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71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2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5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2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9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7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53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3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BA74-D501-4150-8C17-0515034AE455}" type="datetimeFigureOut">
              <a:rPr lang="ru-RU" smtClean="0"/>
              <a:t>27.08.2019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ADE6-9AF2-45FB-8644-2168E4709D1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71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4172000" cy="1470025"/>
          </a:xfrm>
        </p:spPr>
        <p:txBody>
          <a:bodyPr/>
          <a:lstStyle/>
          <a:p>
            <a:r>
              <a:rPr lang="uk-UA" b="1" dirty="0" smtClean="0">
                <a:latin typeface="+mn-lt"/>
              </a:rPr>
              <a:t>ВЕРЕСЕНЬ</a:t>
            </a:r>
            <a:br>
              <a:rPr lang="uk-UA" b="1" dirty="0" smtClean="0">
                <a:latin typeface="+mn-lt"/>
              </a:rPr>
            </a:br>
            <a:r>
              <a:rPr lang="uk-UA" b="1" dirty="0" smtClean="0">
                <a:latin typeface="+mn-lt"/>
              </a:rPr>
              <a:t>Тиждень 2-й</a:t>
            </a:r>
            <a:endParaRPr lang="ru-RU" b="1" dirty="0">
              <a:latin typeface="+mn-lt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783360" y="2636912"/>
            <a:ext cx="5360640" cy="2232248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Інтегровані завдання</a:t>
            </a:r>
          </a:p>
          <a:p>
            <a:r>
              <a:rPr lang="uk-UA" sz="4000" dirty="0" smtClean="0">
                <a:solidFill>
                  <a:srgbClr val="FF0000"/>
                </a:solidFill>
              </a:rPr>
              <a:t>в контексті теми</a:t>
            </a:r>
          </a:p>
          <a:p>
            <a:r>
              <a:rPr lang="uk-UA" sz="4000" dirty="0" smtClean="0">
                <a:solidFill>
                  <a:srgbClr val="FF0000"/>
                </a:solidFill>
              </a:rPr>
              <a:t>місяця «ЗМІНИ»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1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/>
              <a:t>1. </a:t>
            </a:r>
            <a:r>
              <a:rPr lang="ru-RU" sz="3600" dirty="0" err="1" smtClean="0"/>
              <a:t>Улітку</a:t>
            </a:r>
            <a:r>
              <a:rPr lang="ru-RU" sz="3600" dirty="0" smtClean="0"/>
              <a:t> </a:t>
            </a:r>
            <a:r>
              <a:rPr lang="ru-RU" sz="3600" dirty="0"/>
              <a:t>Максим </a:t>
            </a:r>
            <a:r>
              <a:rPr lang="ru-RU" sz="3600" dirty="0" err="1"/>
              <a:t>прокидався</a:t>
            </a:r>
            <a:r>
              <a:rPr lang="ru-RU" sz="3600" dirty="0"/>
              <a:t> об 11 </a:t>
            </a:r>
            <a:r>
              <a:rPr lang="ru-RU" sz="3600" dirty="0" err="1"/>
              <a:t>годині</a:t>
            </a:r>
            <a:r>
              <a:rPr lang="ru-RU" sz="3600" dirty="0"/>
              <a:t> ранку, а </a:t>
            </a:r>
            <a:r>
              <a:rPr lang="uk-UA" sz="3600" dirty="0"/>
              <a:t>тепер, </a:t>
            </a:r>
            <a:r>
              <a:rPr lang="ru-RU" sz="3600" dirty="0" err="1"/>
              <a:t>восени</a:t>
            </a:r>
            <a:r>
              <a:rPr lang="uk-UA" sz="3600" dirty="0"/>
              <a:t>, мусить вставати на 4 години раніше. О котрій годині ранку тепер прокидається </a:t>
            </a:r>
            <a:r>
              <a:rPr lang="uk-UA" sz="3600" dirty="0" smtClean="0"/>
              <a:t>Максим?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96735"/>
            <a:ext cx="4320480" cy="35125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80928"/>
            <a:ext cx="2808312" cy="3623627"/>
          </a:xfrm>
          <a:prstGeom prst="rect">
            <a:avLst/>
          </a:prstGeom>
        </p:spPr>
      </p:pic>
      <p:sp>
        <p:nvSpPr>
          <p:cNvPr id="11" name="Округлений прямокутник 10">
            <a:hlinkClick r:id="rId5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36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/>
              <a:t>1. </a:t>
            </a:r>
            <a:r>
              <a:rPr lang="ru-RU" sz="3600" dirty="0" err="1" smtClean="0"/>
              <a:t>Улітку</a:t>
            </a:r>
            <a:r>
              <a:rPr lang="ru-RU" sz="3600" dirty="0" smtClean="0"/>
              <a:t> </a:t>
            </a:r>
            <a:r>
              <a:rPr lang="ru-RU" sz="3600" dirty="0"/>
              <a:t>Максим </a:t>
            </a:r>
            <a:r>
              <a:rPr lang="ru-RU" sz="3600" dirty="0" err="1"/>
              <a:t>прокидався</a:t>
            </a:r>
            <a:r>
              <a:rPr lang="ru-RU" sz="3600" dirty="0"/>
              <a:t> об 11 </a:t>
            </a:r>
            <a:r>
              <a:rPr lang="ru-RU" sz="3600" dirty="0" err="1"/>
              <a:t>годині</a:t>
            </a:r>
            <a:r>
              <a:rPr lang="ru-RU" sz="3600" dirty="0"/>
              <a:t> ранку, а </a:t>
            </a:r>
            <a:r>
              <a:rPr lang="uk-UA" sz="3600" dirty="0"/>
              <a:t>тепер, </a:t>
            </a:r>
            <a:r>
              <a:rPr lang="ru-RU" sz="3600" dirty="0" err="1"/>
              <a:t>восени</a:t>
            </a:r>
            <a:r>
              <a:rPr lang="uk-UA" sz="3600" dirty="0"/>
              <a:t>, мусить вставати на 4 години раніше. О котрій годині ранку тепер прокидається </a:t>
            </a:r>
            <a:r>
              <a:rPr lang="uk-UA" sz="3600" dirty="0" smtClean="0"/>
              <a:t>Максим?</a:t>
            </a:r>
            <a:endParaRPr lang="ru-RU" sz="3600" dirty="0"/>
          </a:p>
        </p:txBody>
      </p:sp>
      <p:grpSp>
        <p:nvGrpSpPr>
          <p:cNvPr id="19" name="Групувати 18"/>
          <p:cNvGrpSpPr/>
          <p:nvPr/>
        </p:nvGrpSpPr>
        <p:grpSpPr>
          <a:xfrm>
            <a:off x="4607085" y="3433797"/>
            <a:ext cx="3528391" cy="830997"/>
            <a:chOff x="4607085" y="3433797"/>
            <a:chExt cx="3528391" cy="830997"/>
          </a:xfrm>
        </p:grpSpPr>
        <p:sp>
          <p:nvSpPr>
            <p:cNvPr id="11" name="TextBox 10"/>
            <p:cNvSpPr txBox="1"/>
            <p:nvPr/>
          </p:nvSpPr>
          <p:spPr>
            <a:xfrm>
              <a:off x="4607085" y="3433797"/>
              <a:ext cx="35283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800" dirty="0" smtClean="0"/>
                <a:t>        –     =      </a:t>
              </a:r>
              <a:endParaRPr lang="ru-RU" sz="4800" dirty="0"/>
            </a:p>
          </p:txBody>
        </p:sp>
        <p:grpSp>
          <p:nvGrpSpPr>
            <p:cNvPr id="18" name="Групувати 17"/>
            <p:cNvGrpSpPr/>
            <p:nvPr/>
          </p:nvGrpSpPr>
          <p:grpSpPr>
            <a:xfrm>
              <a:off x="5183148" y="3638930"/>
              <a:ext cx="2557203" cy="484031"/>
              <a:chOff x="5183148" y="3638930"/>
              <a:chExt cx="2557203" cy="484031"/>
            </a:xfrm>
          </p:grpSpPr>
          <p:sp>
            <p:nvSpPr>
              <p:cNvPr id="12" name="Прямокутник 11"/>
              <p:cNvSpPr/>
              <p:nvPr/>
            </p:nvSpPr>
            <p:spPr>
              <a:xfrm>
                <a:off x="5183148" y="3653990"/>
                <a:ext cx="468971" cy="46897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кутник 12"/>
              <p:cNvSpPr/>
              <p:nvPr/>
            </p:nvSpPr>
            <p:spPr>
              <a:xfrm>
                <a:off x="6226345" y="3638931"/>
                <a:ext cx="468971" cy="46897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кутник 13"/>
              <p:cNvSpPr/>
              <p:nvPr/>
            </p:nvSpPr>
            <p:spPr>
              <a:xfrm>
                <a:off x="7271380" y="3638930"/>
                <a:ext cx="468971" cy="46897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6" name="Округлений прямокутник 15">
            <a:hlinkClick r:id="rId3" action="ppaction://hlinksldjump"/>
          </p:cNvPr>
          <p:cNvSpPr/>
          <p:nvPr/>
        </p:nvSpPr>
        <p:spPr>
          <a:xfrm>
            <a:off x="5220071" y="5013176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007292"/>
            <a:ext cx="3004494" cy="1861868"/>
          </a:xfrm>
          <a:prstGeom prst="rect">
            <a:avLst/>
          </a:prstGeom>
        </p:spPr>
      </p:pic>
      <p:sp>
        <p:nvSpPr>
          <p:cNvPr id="17" name="Прямокутник 16"/>
          <p:cNvSpPr/>
          <p:nvPr/>
        </p:nvSpPr>
        <p:spPr>
          <a:xfrm>
            <a:off x="5636080" y="3082675"/>
            <a:ext cx="1614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 Опорна схема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8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1"/>
            <a:ext cx="8352928" cy="2304256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/>
              <a:t>1. </a:t>
            </a:r>
            <a:r>
              <a:rPr lang="ru-RU" sz="3600" dirty="0" err="1" smtClean="0"/>
              <a:t>Улітку</a:t>
            </a:r>
            <a:r>
              <a:rPr lang="ru-RU" sz="3600" dirty="0" smtClean="0"/>
              <a:t> </a:t>
            </a:r>
            <a:r>
              <a:rPr lang="ru-RU" sz="3600" dirty="0"/>
              <a:t>Максим </a:t>
            </a:r>
            <a:r>
              <a:rPr lang="ru-RU" sz="3600" dirty="0" err="1"/>
              <a:t>прокидався</a:t>
            </a:r>
            <a:r>
              <a:rPr lang="ru-RU" sz="3600" dirty="0"/>
              <a:t> об 11 </a:t>
            </a:r>
            <a:r>
              <a:rPr lang="ru-RU" sz="3600" dirty="0" err="1"/>
              <a:t>годині</a:t>
            </a:r>
            <a:r>
              <a:rPr lang="ru-RU" sz="3600" dirty="0"/>
              <a:t> ранку, а </a:t>
            </a:r>
            <a:r>
              <a:rPr lang="uk-UA" sz="3600" dirty="0"/>
              <a:t>тепер, </a:t>
            </a:r>
            <a:r>
              <a:rPr lang="ru-RU" sz="3600" dirty="0" err="1"/>
              <a:t>восени</a:t>
            </a:r>
            <a:r>
              <a:rPr lang="uk-UA" sz="3600" dirty="0"/>
              <a:t>, мусить вставати на 4 години раніше. О котрій годині ранку тепер прокидається </a:t>
            </a:r>
            <a:r>
              <a:rPr lang="uk-UA" sz="3600" dirty="0" smtClean="0"/>
              <a:t>Максим?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52936"/>
            <a:ext cx="2664296" cy="3437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96735"/>
            <a:ext cx="4320480" cy="3512585"/>
          </a:xfrm>
          <a:prstGeom prst="rect">
            <a:avLst/>
          </a:prstGeom>
        </p:spPr>
      </p:pic>
      <p:sp>
        <p:nvSpPr>
          <p:cNvPr id="10" name="Округлений прямокутник 9">
            <a:hlinkClick r:id="rId5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05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А які зміни в режимі дня сталися в тебе у порівнянні з літніми канікулами? </a:t>
            </a:r>
            <a:br>
              <a:rPr lang="uk-UA" sz="1100" dirty="0" smtClean="0"/>
            </a:br>
            <a:r>
              <a:rPr lang="uk-UA" sz="1100" dirty="0" smtClean="0"/>
              <a:t>у порівнянні з минулим навчальним роком? А які зміни в режимі дня сталися в тебе у порівнянні з літніми канікулами? </a:t>
            </a:r>
            <a:br>
              <a:rPr lang="uk-UA" sz="1100" dirty="0" smtClean="0"/>
            </a:br>
            <a:r>
              <a:rPr lang="uk-UA" sz="1100" dirty="0" smtClean="0"/>
              <a:t>у порівнянні з минулим навчальним роком?</a:t>
            </a:r>
            <a:r>
              <a:rPr lang="uk-UA" sz="1100" dirty="0"/>
              <a:t> А які зміни в режимі дня сталися в тебе у порівнянні з літніми канікулами? у порівнянні з минулим навчальним роком?</a:t>
            </a:r>
            <a:endParaRPr lang="ru-RU" sz="1100" dirty="0"/>
          </a:p>
          <a:p>
            <a:pPr algn="ctr"/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340768"/>
            <a:ext cx="8352928" cy="1152128"/>
          </a:xfrm>
        </p:spPr>
        <p:txBody>
          <a:bodyPr>
            <a:noAutofit/>
          </a:bodyPr>
          <a:lstStyle/>
          <a:p>
            <a:pPr marL="571500" lvl="0" indent="-571500" algn="l">
              <a:buFont typeface="Arial" pitchFamily="34" charset="0"/>
              <a:buChar char="•"/>
            </a:pPr>
            <a:r>
              <a:rPr lang="uk-UA" sz="3600" dirty="0"/>
              <a:t>Як ти гадаєш, </a:t>
            </a:r>
            <a:r>
              <a:rPr lang="uk-UA" sz="3600" dirty="0" smtClean="0"/>
              <a:t>чому Максим тепер прокидається раніше?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5" y="2708920"/>
            <a:ext cx="8588687" cy="2808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uk-UA" sz="3600" dirty="0"/>
              <a:t>А які зміни в режимі дня сталися в тебе </a:t>
            </a:r>
            <a:r>
              <a:rPr lang="uk-UA" sz="3600" dirty="0" smtClean="0"/>
              <a:t>у </a:t>
            </a:r>
            <a:r>
              <a:rPr lang="uk-UA" sz="3600" dirty="0"/>
              <a:t>порівнянні з літніми </a:t>
            </a:r>
            <a:r>
              <a:rPr lang="uk-UA" sz="3600" dirty="0" smtClean="0"/>
              <a:t>канікулами</a:t>
            </a:r>
            <a:r>
              <a:rPr lang="uk-UA" sz="3600" dirty="0"/>
              <a:t>? 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у </a:t>
            </a:r>
            <a:r>
              <a:rPr lang="uk-UA" sz="3600" dirty="0"/>
              <a:t>порівнянні з минулим навчальним роком?</a:t>
            </a:r>
            <a:endParaRPr lang="ru-RU" sz="3600" dirty="0"/>
          </a:p>
        </p:txBody>
      </p:sp>
      <p:sp>
        <p:nvSpPr>
          <p:cNvPr id="7" name="Округлений прямокутник 6">
            <a:hlinkClick r:id="rId3" action="ppaction://hlinksldjump"/>
          </p:cNvPr>
          <p:cNvSpPr/>
          <p:nvPr/>
        </p:nvSpPr>
        <p:spPr>
          <a:xfrm>
            <a:off x="7380312" y="5301208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 задачі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72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11 см</a:t>
            </a:r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3533" y="116632"/>
            <a:ext cx="8352928" cy="2101596"/>
          </a:xfrm>
        </p:spPr>
        <p:txBody>
          <a:bodyPr>
            <a:noAutofit/>
          </a:bodyPr>
          <a:lstStyle/>
          <a:p>
            <a:pPr algn="l"/>
            <a:r>
              <a:rPr lang="uk-UA" sz="3200" i="1" dirty="0" smtClean="0"/>
              <a:t>2. А. </a:t>
            </a:r>
            <a:r>
              <a:rPr lang="uk-UA" sz="3200" dirty="0" smtClean="0"/>
              <a:t>Протягом літа Тетянка спостерігала за кімнатною рослиною. Розглянь малюнки і з’ясуй</a:t>
            </a:r>
            <a:r>
              <a:rPr lang="uk-UA" sz="3200" dirty="0"/>
              <a:t>, які зміни сталися з рослиною</a:t>
            </a:r>
            <a:r>
              <a:rPr lang="uk-UA" sz="3200" dirty="0" smtClean="0"/>
              <a:t>. 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85226"/>
            <a:ext cx="7742814" cy="3927709"/>
          </a:xfrm>
          <a:prstGeom prst="rect">
            <a:avLst/>
          </a:prstGeom>
        </p:spPr>
      </p:pic>
      <p:sp>
        <p:nvSpPr>
          <p:cNvPr id="9" name="Округлений прямокутник 8">
            <a:hlinkClick r:id="rId4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36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11 см</a:t>
            </a:r>
            <a:endParaRPr lang="ru-RU" sz="1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8352928" cy="1440160"/>
          </a:xfrm>
        </p:spPr>
        <p:txBody>
          <a:bodyPr>
            <a:noAutofit/>
          </a:bodyPr>
          <a:lstStyle/>
          <a:p>
            <a:pPr algn="l"/>
            <a:r>
              <a:rPr lang="uk-UA" sz="3200" i="1" dirty="0" smtClean="0"/>
              <a:t>2. Б. </a:t>
            </a:r>
            <a:r>
              <a:rPr lang="uk-UA" sz="3200" dirty="0" smtClean="0"/>
              <a:t>Уклади в зошиті таблицю спостережень.</a:t>
            </a:r>
            <a:br>
              <a:rPr lang="uk-UA" sz="3200" dirty="0" smtClean="0"/>
            </a:br>
            <a:r>
              <a:rPr lang="uk-UA" sz="3200" dirty="0" smtClean="0"/>
              <a:t>Доповни її. Зроби висновок. Почни так: </a:t>
            </a:r>
            <a:r>
              <a:rPr lang="uk-UA" sz="3200" i="1" dirty="0" smtClean="0"/>
              <a:t>«Упродовж літа квітка </a:t>
            </a:r>
            <a:r>
              <a:rPr lang="uk-UA" sz="3200" i="1" dirty="0" smtClean="0"/>
              <a:t>росла і стала…»</a:t>
            </a:r>
            <a:endParaRPr lang="ru-RU" sz="3200" i="1" dirty="0"/>
          </a:p>
        </p:txBody>
      </p:sp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596958"/>
              </p:ext>
            </p:extLst>
          </p:nvPr>
        </p:nvGraphicFramePr>
        <p:xfrm>
          <a:off x="1331640" y="4448194"/>
          <a:ext cx="6048672" cy="1737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466909"/>
                <a:gridCol w="3581763"/>
              </a:tblGrid>
              <a:tr h="596869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Дата 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Результат</a:t>
                      </a:r>
                      <a:r>
                        <a:rPr lang="uk-UA" b="1" baseline="0" dirty="0" smtClean="0"/>
                        <a:t/>
                      </a:r>
                      <a:br>
                        <a:rPr lang="uk-UA" b="1" baseline="0" dirty="0" smtClean="0"/>
                      </a:br>
                      <a:r>
                        <a:rPr lang="uk-UA" b="1" baseline="0" dirty="0" smtClean="0"/>
                        <a:t>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45805">
                <a:tc>
                  <a:txBody>
                    <a:bodyPr/>
                    <a:lstStyle/>
                    <a:p>
                      <a:r>
                        <a:rPr lang="uk-UA" dirty="0" smtClean="0"/>
                        <a:t>1 червня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Висота квітки</a:t>
                      </a:r>
                      <a:r>
                        <a:rPr lang="uk-UA" baseline="0" dirty="0" smtClean="0"/>
                        <a:t> </a:t>
                      </a:r>
                      <a:r>
                        <a:rPr lang="uk-UA" baseline="0" dirty="0" smtClean="0"/>
                        <a:t>становить 9 </a:t>
                      </a:r>
                      <a:r>
                        <a:rPr lang="uk-UA" baseline="0" dirty="0" smtClean="0"/>
                        <a:t>см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45805">
                <a:tc>
                  <a:txBody>
                    <a:bodyPr/>
                    <a:lstStyle/>
                    <a:p>
                      <a:r>
                        <a:rPr lang="uk-UA" dirty="0" smtClean="0"/>
                        <a:t>15 липня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Квітка виросла на 3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45805">
                <a:tc>
                  <a:txBody>
                    <a:bodyPr/>
                    <a:lstStyle/>
                    <a:p>
                      <a:r>
                        <a:rPr lang="uk-UA" dirty="0" smtClean="0"/>
                        <a:t>. . . . . . 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. . . . . . .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70" y="1796291"/>
            <a:ext cx="5227781" cy="2651904"/>
          </a:xfrm>
          <a:prstGeom prst="rect">
            <a:avLst/>
          </a:prstGeom>
        </p:spPr>
      </p:pic>
      <p:sp>
        <p:nvSpPr>
          <p:cNvPr id="10" name="Округлений прямокутник 9">
            <a:hlinkClick r:id="rId4" action="ppaction://hlinksldjump"/>
          </p:cNvPr>
          <p:cNvSpPr/>
          <p:nvPr/>
        </p:nvSpPr>
        <p:spPr>
          <a:xfrm>
            <a:off x="7884368" y="5373216"/>
            <a:ext cx="8640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02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11 см</a:t>
            </a:r>
            <a:endParaRPr lang="ru-RU" sz="1100" dirty="0"/>
          </a:p>
        </p:txBody>
      </p:sp>
      <p:grpSp>
        <p:nvGrpSpPr>
          <p:cNvPr id="23" name="Групувати 22"/>
          <p:cNvGrpSpPr/>
          <p:nvPr/>
        </p:nvGrpSpPr>
        <p:grpSpPr>
          <a:xfrm>
            <a:off x="2518853" y="4182179"/>
            <a:ext cx="4789452" cy="830997"/>
            <a:chOff x="2078523" y="3695202"/>
            <a:chExt cx="3342705" cy="637976"/>
          </a:xfrm>
        </p:grpSpPr>
        <p:sp>
          <p:nvSpPr>
            <p:cNvPr id="7" name="TextBox 6"/>
            <p:cNvSpPr txBox="1"/>
            <p:nvPr/>
          </p:nvSpPr>
          <p:spPr>
            <a:xfrm>
              <a:off x="2450415" y="3695202"/>
              <a:ext cx="2970813" cy="637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800" dirty="0" smtClean="0"/>
                <a:t>+ (     +     ) =     </a:t>
              </a:r>
              <a:endParaRPr lang="ru-RU" sz="4800" dirty="0"/>
            </a:p>
          </p:txBody>
        </p:sp>
        <p:sp>
          <p:nvSpPr>
            <p:cNvPr id="19" name="Прямокутник 18"/>
            <p:cNvSpPr/>
            <p:nvPr/>
          </p:nvSpPr>
          <p:spPr>
            <a:xfrm>
              <a:off x="2078523" y="3864249"/>
              <a:ext cx="327309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кутник 19"/>
            <p:cNvSpPr/>
            <p:nvPr/>
          </p:nvSpPr>
          <p:spPr>
            <a:xfrm>
              <a:off x="3017033" y="3864249"/>
              <a:ext cx="327309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кутник 20"/>
            <p:cNvSpPr/>
            <p:nvPr/>
          </p:nvSpPr>
          <p:spPr>
            <a:xfrm>
              <a:off x="3736990" y="3861539"/>
              <a:ext cx="327310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кутник 21"/>
            <p:cNvSpPr/>
            <p:nvPr/>
          </p:nvSpPr>
          <p:spPr>
            <a:xfrm>
              <a:off x="4667379" y="3852689"/>
              <a:ext cx="327310" cy="36004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Округлений прямокутник 23">
            <a:hlinkClick r:id="rId3" action="ppaction://hlinksldjump"/>
          </p:cNvPr>
          <p:cNvSpPr/>
          <p:nvPr/>
        </p:nvSpPr>
        <p:spPr>
          <a:xfrm>
            <a:off x="3347864" y="5445224"/>
            <a:ext cx="252028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Перевір себе</a:t>
            </a:r>
            <a:endParaRPr lang="ru-RU" b="1" dirty="0"/>
          </a:p>
        </p:txBody>
      </p:sp>
      <p:graphicFrame>
        <p:nvGraphicFramePr>
          <p:cNvPr id="27" name="Таблиця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005327"/>
              </p:ext>
            </p:extLst>
          </p:nvPr>
        </p:nvGraphicFramePr>
        <p:xfrm>
          <a:off x="840141" y="2036440"/>
          <a:ext cx="6984776" cy="175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848693"/>
                <a:gridCol w="41360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Дата 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Результат</a:t>
                      </a:r>
                      <a:r>
                        <a:rPr lang="uk-UA" b="1" baseline="0" dirty="0" smtClean="0"/>
                        <a:t/>
                      </a:r>
                      <a:br>
                        <a:rPr lang="uk-UA" b="1" baseline="0" dirty="0" smtClean="0"/>
                      </a:br>
                      <a:r>
                        <a:rPr lang="uk-UA" b="1" baseline="0" dirty="0" smtClean="0"/>
                        <a:t>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 червня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Висота квітки</a:t>
                      </a:r>
                      <a:r>
                        <a:rPr lang="uk-UA" baseline="0" dirty="0" smtClean="0"/>
                        <a:t> 9 см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15 липня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Квітка виросла на 3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30 серпня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Квітка виросла ще на 3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8" name="Прямокутник 27"/>
          <p:cNvSpPr/>
          <p:nvPr/>
        </p:nvSpPr>
        <p:spPr>
          <a:xfrm>
            <a:off x="3800796" y="3894147"/>
            <a:ext cx="1614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 Опорна схема</a:t>
            </a:r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20438" y="404664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i="1" dirty="0" smtClean="0"/>
              <a:t>2. В. </a:t>
            </a:r>
            <a:r>
              <a:rPr lang="uk-UA" sz="3200" dirty="0" smtClean="0"/>
              <a:t>Якою заввишки стала квітка наприкінці літа? Склади </a:t>
            </a:r>
            <a:r>
              <a:rPr lang="uk-UA" sz="3200" dirty="0" smtClean="0"/>
              <a:t>вираз із дужками за даними таблиці.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862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круглений прямокутник 5"/>
          <p:cNvSpPr/>
          <p:nvPr/>
        </p:nvSpPr>
        <p:spPr>
          <a:xfrm>
            <a:off x="179512" y="188640"/>
            <a:ext cx="8784976" cy="6120680"/>
          </a:xfrm>
          <a:prstGeom prst="roundRect">
            <a:avLst/>
          </a:prstGeom>
          <a:solidFill>
            <a:schemeClr val="bg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11 см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1907704" y="3861048"/>
            <a:ext cx="59766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9 + (3 + 3) = 9 + 6 = 15       </a:t>
            </a:r>
            <a:endParaRPr lang="ru-RU" sz="4800" dirty="0"/>
          </a:p>
        </p:txBody>
      </p:sp>
      <p:graphicFrame>
        <p:nvGraphicFramePr>
          <p:cNvPr id="13" name="Таблиця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616044"/>
              </p:ext>
            </p:extLst>
          </p:nvPr>
        </p:nvGraphicFramePr>
        <p:xfrm>
          <a:off x="840141" y="1947456"/>
          <a:ext cx="6984776" cy="17526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848693"/>
                <a:gridCol w="41360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Дата 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Результат</a:t>
                      </a:r>
                      <a:r>
                        <a:rPr lang="uk-UA" b="1" baseline="0" dirty="0" smtClean="0"/>
                        <a:t/>
                      </a:r>
                      <a:br>
                        <a:rPr lang="uk-UA" b="1" baseline="0" dirty="0" smtClean="0"/>
                      </a:br>
                      <a:r>
                        <a:rPr lang="uk-UA" b="1" baseline="0" dirty="0" smtClean="0"/>
                        <a:t>спостереження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 червня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Висота квітки</a:t>
                      </a:r>
                      <a:r>
                        <a:rPr lang="uk-UA" baseline="0" dirty="0" smtClean="0"/>
                        <a:t> 9 см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15 липня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Квітка виросла на 3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30 серпня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Квітка виросла ще на 3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620438" y="404664"/>
            <a:ext cx="835292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3200" i="1" dirty="0" smtClean="0"/>
              <a:t>2. В. </a:t>
            </a:r>
            <a:r>
              <a:rPr lang="uk-UA" sz="3200" dirty="0" smtClean="0"/>
              <a:t>Якою заввишки стала квітка наприкінці літа? Склади </a:t>
            </a:r>
            <a:r>
              <a:rPr lang="uk-UA" sz="3200" dirty="0" smtClean="0"/>
              <a:t>вираз із дужками за даними таблиці.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9567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336</Words>
  <Application>Microsoft Office PowerPoint</Application>
  <PresentationFormat>Екран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Тема Office</vt:lpstr>
      <vt:lpstr>ВЕРЕСЕНЬ Тиждень 2-й</vt:lpstr>
      <vt:lpstr>1. Улітку Максим прокидався об 11 годині ранку, а тепер, восени, мусить вставати на 4 години раніше. О котрій годині ранку тепер прокидається Максим?</vt:lpstr>
      <vt:lpstr>1. Улітку Максим прокидався об 11 годині ранку, а тепер, восени, мусить вставати на 4 години раніше. О котрій годині ранку тепер прокидається Максим?</vt:lpstr>
      <vt:lpstr>1. Улітку Максим прокидався об 11 годині ранку, а тепер, восени, мусить вставати на 4 години раніше. О котрій годині ранку тепер прокидається Максим?</vt:lpstr>
      <vt:lpstr>Як ти гадаєш, чому Максим тепер прокидається раніше?</vt:lpstr>
      <vt:lpstr>2. А. Протягом літа Тетянка спостерігала за кімнатною рослиною. Розглянь малюнки і з’ясуй, які зміни сталися з рослиною. </vt:lpstr>
      <vt:lpstr>2. Б. Уклади в зошиті таблицю спостережень. Доповни її. Зроби висновок. Почни так: «Упродовж літа квітка росла і стала…»</vt:lpstr>
      <vt:lpstr>Презентація PowerPoint</vt:lpstr>
      <vt:lpstr>Презентація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ВЕРЕСЕНЬ Тиждень 1-й</dc:title>
  <dc:creator>LiteraRio1</dc:creator>
  <cp:lastModifiedBy>LiteraRio1</cp:lastModifiedBy>
  <cp:revision>16</cp:revision>
  <dcterms:created xsi:type="dcterms:W3CDTF">2019-08-27T07:57:49Z</dcterms:created>
  <dcterms:modified xsi:type="dcterms:W3CDTF">2019-08-27T15:14:41Z</dcterms:modified>
</cp:coreProperties>
</file>