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5"/>
  </p:notesMasterIdLst>
  <p:handoutMasterIdLst>
    <p:handoutMasterId r:id="rId16"/>
  </p:handoutMasterIdLst>
  <p:sldIdLst>
    <p:sldId id="299" r:id="rId4"/>
    <p:sldId id="300" r:id="rId5"/>
    <p:sldId id="287" r:id="rId6"/>
    <p:sldId id="304" r:id="rId7"/>
    <p:sldId id="297" r:id="rId8"/>
    <p:sldId id="305" r:id="rId9"/>
    <p:sldId id="306" r:id="rId10"/>
    <p:sldId id="307" r:id="rId11"/>
    <p:sldId id="308" r:id="rId12"/>
    <p:sldId id="303" r:id="rId13"/>
    <p:sldId id="292" r:id="rId14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2A8663"/>
    <a:srgbClr val="FE51C2"/>
    <a:srgbClr val="D33530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82" autoAdjust="0"/>
    <p:restoredTop sz="94721" autoAdjust="0"/>
  </p:normalViewPr>
  <p:slideViewPr>
    <p:cSldViewPr>
      <p:cViewPr varScale="1">
        <p:scale>
          <a:sx n="109" d="100"/>
          <a:sy n="109" d="100"/>
        </p:scale>
        <p:origin x="88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2020-09-12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2020-09-12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6.xml"/><Relationship Id="rId1" Type="http://schemas.openxmlformats.org/officeDocument/2006/relationships/video" Target="https://www.youtube.com/embed/WfAlu_omd5g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uk-UA" b="1" dirty="0" smtClean="0"/>
          </a:p>
          <a:p>
            <a:r>
              <a:rPr lang="uk-UA" b="1" dirty="0" smtClean="0"/>
              <a:t>Які правила </a:t>
            </a:r>
          </a:p>
          <a:p>
            <a:r>
              <a:rPr lang="uk-UA" b="1" dirty="0" smtClean="0"/>
              <a:t>дорожнього руху </a:t>
            </a:r>
          </a:p>
          <a:p>
            <a:r>
              <a:rPr lang="uk-UA" b="1" dirty="0" smtClean="0"/>
              <a:t>має знати пішохід?</a:t>
            </a:r>
            <a:r>
              <a:rPr lang="uk-UA" dirty="0" smtClean="0"/>
              <a:t> </a:t>
            </a:r>
            <a:endParaRPr lang="en-US" altLang="ko-K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33703" y="225782"/>
            <a:ext cx="9144000" cy="366928"/>
          </a:xfrm>
        </p:spPr>
        <p:txBody>
          <a:bodyPr/>
          <a:lstStyle/>
          <a:p>
            <a:r>
              <a:rPr lang="uk-UA" altLang="ko-K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Думаємо. Пишемо. Обговорюємо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33737" y="1376066"/>
            <a:ext cx="3661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>
                <a:solidFill>
                  <a:schemeClr val="bg1"/>
                </a:solidFill>
              </a:rPr>
              <a:t>.</a:t>
            </a:r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771550"/>
            <a:ext cx="2736304" cy="352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455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2348" y="435383"/>
            <a:ext cx="3812060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 правила безпечної </a:t>
            </a:r>
            <a:endParaRPr lang="uk-UA" dirty="0" smtClean="0"/>
          </a:p>
          <a:p>
            <a:pPr lvl="0"/>
            <a:r>
              <a:rPr lang="uk-UA" dirty="0" smtClean="0"/>
              <a:t>поведінки </a:t>
            </a:r>
            <a:r>
              <a:rPr lang="uk-UA" dirty="0"/>
              <a:t>на вулиці та </a:t>
            </a:r>
            <a:endParaRPr lang="uk-UA" dirty="0" smtClean="0"/>
          </a:p>
          <a:p>
            <a:pPr lvl="0"/>
            <a:r>
              <a:rPr lang="uk-UA" dirty="0" smtClean="0"/>
              <a:t>дотримуюся </a:t>
            </a:r>
            <a:r>
              <a:rPr lang="uk-UA" dirty="0"/>
              <a:t>їх. 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562297" y="1637541"/>
            <a:ext cx="346608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визначити, які місця </a:t>
            </a:r>
            <a:endParaRPr lang="uk-UA" dirty="0" smtClean="0"/>
          </a:p>
          <a:p>
            <a:pPr lvl="0"/>
            <a:r>
              <a:rPr lang="uk-UA" dirty="0" smtClean="0"/>
              <a:t>на </a:t>
            </a:r>
            <a:r>
              <a:rPr lang="uk-UA" dirty="0"/>
              <a:t>вулиці є небезпечними.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73577" y="2616138"/>
            <a:ext cx="4041627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розумію, що маю поводитися так, щоб не наражати на небезпеку себе та інших.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512621" y="3864748"/>
            <a:ext cx="4002583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складати тести.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85117" y="1128028"/>
            <a:ext cx="3275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Небезпеки на шляху до школи</a:t>
            </a:r>
            <a:endParaRPr lang="ru-RU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1591889" y="2811953"/>
            <a:ext cx="2926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Ми відповідаємо за безпеку</a:t>
            </a:r>
            <a:endParaRPr lang="ru-RU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5633172" y="2844594"/>
            <a:ext cx="3091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Складаємо тести</a:t>
            </a:r>
            <a:endParaRPr lang="uk-UA" sz="2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677386" y="1021522"/>
            <a:ext cx="30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Пригадуємо </a:t>
            </a:r>
          </a:p>
          <a:p>
            <a:r>
              <a:rPr lang="uk-UA" sz="2400" b="1" dirty="0" smtClean="0"/>
              <a:t>правила </a:t>
            </a:r>
          </a:p>
          <a:p>
            <a:r>
              <a:rPr lang="uk-UA" sz="2400" b="1" dirty="0" smtClean="0"/>
              <a:t>дорожнього руху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79512" y="627534"/>
            <a:ext cx="9144000" cy="288032"/>
          </a:xfrm>
        </p:spPr>
        <p:txBody>
          <a:bodyPr/>
          <a:lstStyle/>
          <a:p>
            <a:r>
              <a:rPr lang="uk-UA" sz="2400" b="1" dirty="0" smtClean="0"/>
              <a:t>Зебра </a:t>
            </a:r>
            <a:r>
              <a:rPr lang="ru-RU" sz="2400" dirty="0" err="1" smtClean="0"/>
              <a:t>позначає</a:t>
            </a:r>
            <a:r>
              <a:rPr lang="ru-RU" sz="2400" dirty="0" smtClean="0"/>
              <a:t> </a:t>
            </a:r>
            <a:r>
              <a:rPr lang="ru-RU" sz="2400" dirty="0" err="1"/>
              <a:t>нерегульований</a:t>
            </a:r>
            <a:r>
              <a:rPr lang="ru-RU" sz="2400" dirty="0"/>
              <a:t> </a:t>
            </a:r>
            <a:r>
              <a:rPr lang="ru-RU" sz="2400" dirty="0" err="1"/>
              <a:t>пішохідний</a:t>
            </a:r>
            <a:r>
              <a:rPr lang="ru-RU" sz="2400" dirty="0"/>
              <a:t> </a:t>
            </a:r>
            <a:r>
              <a:rPr lang="ru-RU" sz="2400" dirty="0" err="1"/>
              <a:t>перехід</a:t>
            </a:r>
            <a:r>
              <a:rPr lang="ru-RU" sz="2400" dirty="0"/>
              <a:t>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1203598"/>
            <a:ext cx="4985981" cy="3344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160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372200" y="2420329"/>
            <a:ext cx="2519264" cy="288032"/>
          </a:xfrm>
        </p:spPr>
        <p:txBody>
          <a:bodyPr/>
          <a:lstStyle/>
          <a:p>
            <a:r>
              <a:rPr lang="uk-UA" sz="1800" b="1" dirty="0" smtClean="0"/>
              <a:t>Острівець безпеки </a:t>
            </a:r>
            <a:r>
              <a:rPr lang="uk-UA" sz="1800" dirty="0" smtClean="0"/>
              <a:t>– </a:t>
            </a:r>
          </a:p>
          <a:p>
            <a:r>
              <a:rPr lang="uk-UA" sz="1800" dirty="0" smtClean="0"/>
              <a:t>захисний елемент </a:t>
            </a:r>
          </a:p>
          <a:p>
            <a:r>
              <a:rPr lang="uk-UA" sz="1800" dirty="0" smtClean="0"/>
              <a:t>для зупинки </a:t>
            </a:r>
          </a:p>
          <a:p>
            <a:r>
              <a:rPr lang="uk-UA" sz="1800" dirty="0" smtClean="0"/>
              <a:t>пішоходів під час </a:t>
            </a:r>
          </a:p>
          <a:p>
            <a:r>
              <a:rPr lang="uk-UA" sz="1800" dirty="0" smtClean="0"/>
              <a:t>переходу проїзної </a:t>
            </a:r>
          </a:p>
          <a:p>
            <a:r>
              <a:rPr lang="uk-UA" sz="1800" dirty="0" smtClean="0"/>
              <a:t>частини дороги. </a:t>
            </a:r>
          </a:p>
          <a:p>
            <a:endParaRPr lang="uk-UA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11510"/>
            <a:ext cx="6040415" cy="3585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546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08520" y="483518"/>
            <a:ext cx="9144000" cy="288032"/>
          </a:xfrm>
        </p:spPr>
        <p:txBody>
          <a:bodyPr/>
          <a:lstStyle/>
          <a:p>
            <a:endParaRPr lang="uk-UA" sz="2800" b="1" dirty="0" smtClean="0"/>
          </a:p>
          <a:p>
            <a:r>
              <a:rPr lang="uk-UA" sz="2800" b="1" dirty="0" smtClean="0">
                <a:solidFill>
                  <a:srgbClr val="EC771B"/>
                </a:solidFill>
              </a:rPr>
              <a:t>Як працює острівець безпеки</a:t>
            </a:r>
            <a:endParaRPr lang="ru-RU" sz="2800" dirty="0">
              <a:solidFill>
                <a:srgbClr val="EC771B"/>
              </a:solidFill>
            </a:endParaRPr>
          </a:p>
          <a:p>
            <a:r>
              <a:rPr lang="uk-UA" sz="2800" b="1" dirty="0" smtClean="0">
                <a:solidFill>
                  <a:srgbClr val="000000"/>
                </a:solidFill>
                <a:latin typeface="Roboto-Bold"/>
              </a:rPr>
              <a:t> </a:t>
            </a:r>
            <a:endParaRPr lang="uk-UA" sz="2400" b="1" dirty="0">
              <a:solidFill>
                <a:srgbClr val="000000"/>
              </a:solidFill>
              <a:latin typeface="Roboto-Bold"/>
            </a:endParaRPr>
          </a:p>
        </p:txBody>
      </p:sp>
      <p:pic>
        <p:nvPicPr>
          <p:cNvPr id="2" name="WfAlu_omd5g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371644" y="1059582"/>
            <a:ext cx="5888655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826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07504" y="2139702"/>
            <a:ext cx="9144000" cy="288032"/>
          </a:xfrm>
        </p:spPr>
        <p:txBody>
          <a:bodyPr/>
          <a:lstStyle/>
          <a:p>
            <a:r>
              <a:rPr lang="uk-UA" sz="2800" b="1" dirty="0">
                <a:solidFill>
                  <a:srgbClr val="EC771B"/>
                </a:solidFill>
              </a:rPr>
              <a:t>Які правила дорожнього руху ви знаєте?</a:t>
            </a:r>
          </a:p>
          <a:p>
            <a:endParaRPr lang="uk-UA" sz="2800" b="1" dirty="0" smtClean="0">
              <a:solidFill>
                <a:srgbClr val="EC771B"/>
              </a:solidFill>
            </a:endParaRPr>
          </a:p>
          <a:p>
            <a:r>
              <a:rPr lang="uk-UA" sz="2800" b="1" dirty="0" smtClean="0">
                <a:solidFill>
                  <a:srgbClr val="EC771B"/>
                </a:solidFill>
              </a:rPr>
              <a:t>Як ви піклуєтеся про свою безпеку </a:t>
            </a:r>
          </a:p>
          <a:p>
            <a:r>
              <a:rPr lang="uk-UA" sz="2800" b="1" dirty="0" smtClean="0">
                <a:solidFill>
                  <a:srgbClr val="EC771B"/>
                </a:solidFill>
              </a:rPr>
              <a:t>на вулиці?</a:t>
            </a:r>
          </a:p>
          <a:p>
            <a:endParaRPr lang="uk-UA" sz="2800" b="1" dirty="0">
              <a:solidFill>
                <a:srgbClr val="EC771B"/>
              </a:solidFill>
            </a:endParaRPr>
          </a:p>
          <a:p>
            <a:r>
              <a:rPr lang="uk-UA" sz="2800" b="1" dirty="0" smtClean="0">
                <a:solidFill>
                  <a:srgbClr val="EC771B"/>
                </a:solidFill>
              </a:rPr>
              <a:t>Що означає «розумно поводитися на вулиці»?</a:t>
            </a:r>
            <a:endParaRPr lang="ru-RU" sz="2800" b="1" dirty="0">
              <a:solidFill>
                <a:srgbClr val="EC771B"/>
              </a:solidFill>
            </a:endParaRPr>
          </a:p>
          <a:p>
            <a:r>
              <a:rPr lang="uk-UA" sz="2800" b="1" dirty="0" smtClean="0">
                <a:solidFill>
                  <a:srgbClr val="000000"/>
                </a:solidFill>
                <a:latin typeface="Roboto-Bold"/>
              </a:rPr>
              <a:t> </a:t>
            </a:r>
            <a:endParaRPr lang="uk-UA" sz="2400" b="1" dirty="0">
              <a:solidFill>
                <a:srgbClr val="000000"/>
              </a:solidFill>
              <a:latin typeface="Roboto-Bold"/>
            </a:endParaRPr>
          </a:p>
        </p:txBody>
      </p:sp>
    </p:spTree>
    <p:extLst>
      <p:ext uri="{BB962C8B-B14F-4D97-AF65-F5344CB8AC3E}">
        <p14:creationId xmlns:p14="http://schemas.microsoft.com/office/powerpoint/2010/main" val="4051119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771550"/>
            <a:ext cx="9144000" cy="648072"/>
          </a:xfrm>
        </p:spPr>
        <p:txBody>
          <a:bodyPr/>
          <a:lstStyle/>
          <a:p>
            <a:r>
              <a:rPr lang="uk-UA" sz="1800" b="1" dirty="0"/>
              <a:t>Використовуючи наведені слова, </a:t>
            </a:r>
            <a:r>
              <a:rPr lang="uk-UA" sz="1800" b="1" dirty="0" smtClean="0"/>
              <a:t>складіть </a:t>
            </a:r>
            <a:r>
              <a:rPr lang="uk-UA" sz="1800" b="1" dirty="0"/>
              <a:t>якомога більше речень</a:t>
            </a:r>
            <a:r>
              <a:rPr lang="uk-UA" sz="1800" b="1" dirty="0" smtClean="0"/>
              <a:t>,</a:t>
            </a:r>
          </a:p>
          <a:p>
            <a:r>
              <a:rPr lang="uk-UA" sz="1800" b="1" dirty="0" smtClean="0"/>
              <a:t> </a:t>
            </a:r>
            <a:r>
              <a:rPr lang="uk-UA" sz="1800" b="1" dirty="0"/>
              <a:t>пов’язаних </a:t>
            </a:r>
            <a:r>
              <a:rPr lang="uk-UA" sz="1800" b="1" dirty="0" smtClean="0"/>
              <a:t>із </a:t>
            </a:r>
            <a:r>
              <a:rPr lang="uk-UA" sz="1800" b="1" dirty="0"/>
              <a:t>безпечною поведінкою на вулиці (5 хв.)</a:t>
            </a:r>
            <a:endParaRPr lang="ru-RU" sz="1800" b="1" dirty="0"/>
          </a:p>
          <a:p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7564" y="1347614"/>
            <a:ext cx="78488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велосипед     допомога безпечний           рух              ризик      пішоходи автомобілі                                    острівок безпеки</a:t>
            </a:r>
          </a:p>
          <a:p>
            <a:r>
              <a:rPr lang="uk-UA" dirty="0" smtClean="0"/>
              <a:t>          перетинатися            мотоцикли               бігати</a:t>
            </a:r>
          </a:p>
          <a:p>
            <a:r>
              <a:rPr lang="uk-UA" dirty="0" smtClean="0"/>
              <a:t>зебра                             дорога                           зупинка                узбіччя обережно                        небезпека        гуляти       ремінь безпеки                       слухати                          навушники                                думати</a:t>
            </a:r>
          </a:p>
          <a:p>
            <a:r>
              <a:rPr lang="uk-UA" dirty="0" smtClean="0"/>
              <a:t>       тротуар           дорослі                         припарковані                  </a:t>
            </a:r>
          </a:p>
          <a:p>
            <a:r>
              <a:rPr lang="uk-UA" dirty="0" smtClean="0"/>
              <a:t>небезпечний                            перевірити                          переконатися</a:t>
            </a:r>
          </a:p>
          <a:p>
            <a:r>
              <a:rPr lang="uk-UA" dirty="0" smtClean="0"/>
              <a:t>шолом                       гратися                   почекати                           захист світловідбивачі     знаки                   підземний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320851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33703" y="225782"/>
            <a:ext cx="9144000" cy="648072"/>
          </a:xfrm>
        </p:spPr>
        <p:txBody>
          <a:bodyPr/>
          <a:lstStyle/>
          <a:p>
            <a:r>
              <a:rPr lang="uk-UA" sz="2800" b="1" dirty="0" smtClean="0"/>
              <a:t>Які правила дорожнього руху порушують діти?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881" y="907919"/>
            <a:ext cx="7488832" cy="3277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0287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33703" y="225782"/>
            <a:ext cx="9144000" cy="648072"/>
          </a:xfrm>
        </p:spPr>
        <p:txBody>
          <a:bodyPr/>
          <a:lstStyle/>
          <a:p>
            <a:r>
              <a:rPr lang="uk-UA" sz="2800" b="1" dirty="0" smtClean="0"/>
              <a:t>Ми відповідаємо за безпеку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3608" y="987574"/>
            <a:ext cx="71287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uk-UA" dirty="0" smtClean="0"/>
              <a:t>Кожен, хто перебуває поруч із дорогою і в транспорті, </a:t>
            </a:r>
          </a:p>
          <a:p>
            <a:r>
              <a:rPr lang="uk-UA" dirty="0" smtClean="0"/>
              <a:t>відповідає не тільки за свою безпеку, а й безпеку інших.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uk-UA" dirty="0" smtClean="0"/>
              <a:t>Треба завжди діяти </a:t>
            </a:r>
            <a:r>
              <a:rPr lang="uk-UA" dirty="0" err="1" smtClean="0"/>
              <a:t>відповідально</a:t>
            </a:r>
            <a:r>
              <a:rPr lang="uk-UA" dirty="0" smtClean="0"/>
              <a:t> і бути напоготові.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uk-UA" dirty="0" smtClean="0"/>
              <a:t>Переходячи дорогу, треба бути уважними і зосередженими.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uk-UA" dirty="0" smtClean="0"/>
              <a:t>Треба постійно стежити за дорогою – дивитися і слухати.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uk-UA" dirty="0" smtClean="0"/>
              <a:t>Потрібно вибирати безпечні місця для переходу і </a:t>
            </a:r>
          </a:p>
          <a:p>
            <a:r>
              <a:rPr lang="uk-UA" dirty="0" smtClean="0"/>
              <a:t>по можливості завжди використовувати пішохідні переходи.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uk-UA" dirty="0" smtClean="0"/>
              <a:t>В автомобілі завжди пристібаємо ремінь безпеки.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uk-UA" dirty="0" smtClean="0"/>
              <a:t>Не відволікаємо водія в особистому і громадському </a:t>
            </a:r>
          </a:p>
          <a:p>
            <a:r>
              <a:rPr lang="uk-UA" dirty="0" smtClean="0"/>
              <a:t>транспорті.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7768379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1688</TotalTime>
  <Words>305</Words>
  <Application>Microsoft Office PowerPoint</Application>
  <PresentationFormat>Экран (16:9)</PresentationFormat>
  <Paragraphs>67</Paragraphs>
  <Slides>11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11</vt:i4>
      </vt:variant>
    </vt:vector>
  </HeadingPairs>
  <TitlesOfParts>
    <vt:vector size="20" baseType="lpstr">
      <vt:lpstr>맑은 고딕</vt:lpstr>
      <vt:lpstr>Arial</vt:lpstr>
      <vt:lpstr>Arial Black</vt:lpstr>
      <vt:lpstr>Arial Unicode MS</vt:lpstr>
      <vt:lpstr>Roboto-Bold</vt:lpstr>
      <vt:lpstr>Wingdings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119</cp:revision>
  <dcterms:created xsi:type="dcterms:W3CDTF">2016-12-05T23:26:54Z</dcterms:created>
  <dcterms:modified xsi:type="dcterms:W3CDTF">2020-09-12T16:31:52Z</dcterms:modified>
</cp:coreProperties>
</file>