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5"/>
  </p:notesMasterIdLst>
  <p:handoutMasterIdLst>
    <p:handoutMasterId r:id="rId16"/>
  </p:handoutMasterIdLst>
  <p:sldIdLst>
    <p:sldId id="299" r:id="rId4"/>
    <p:sldId id="300" r:id="rId5"/>
    <p:sldId id="287" r:id="rId6"/>
    <p:sldId id="298" r:id="rId7"/>
    <p:sldId id="312" r:id="rId8"/>
    <p:sldId id="309" r:id="rId9"/>
    <p:sldId id="310" r:id="rId10"/>
    <p:sldId id="311" r:id="rId11"/>
    <p:sldId id="304" r:id="rId12"/>
    <p:sldId id="303" r:id="rId13"/>
    <p:sldId id="292" r:id="rId14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2020-09-12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2020-09-12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uk-UA" b="1" dirty="0" smtClean="0"/>
          </a:p>
          <a:p>
            <a:r>
              <a:rPr lang="uk-UA" b="1" dirty="0" smtClean="0"/>
              <a:t>Як поводитися </a:t>
            </a:r>
          </a:p>
          <a:p>
            <a:r>
              <a:rPr lang="uk-UA" b="1" dirty="0" smtClean="0"/>
              <a:t>з незнайомцями ?</a:t>
            </a:r>
            <a:r>
              <a:rPr lang="uk-UA" dirty="0" smtClean="0"/>
              <a:t> </a:t>
            </a:r>
            <a:endParaRPr lang="en-US" altLang="ko-K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366928"/>
          </a:xfrm>
        </p:spPr>
        <p:txBody>
          <a:bodyPr/>
          <a:lstStyle/>
          <a:p>
            <a:r>
              <a:rPr lang="uk-UA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Думаємо. Пишемо. Обговорюємо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685222"/>
            <a:ext cx="3474517" cy="4165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43772" y="534017"/>
            <a:ext cx="396340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розумію, хто такі незнайомці і що вони можуть бути небезпечними.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13589" y="1650543"/>
            <a:ext cx="4161601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що робити, якщо виникла </a:t>
            </a:r>
            <a:endParaRPr lang="uk-UA" dirty="0" smtClean="0"/>
          </a:p>
          <a:p>
            <a:pPr lvl="0"/>
            <a:r>
              <a:rPr lang="uk-UA" dirty="0" smtClean="0"/>
              <a:t>небезпечна </a:t>
            </a:r>
            <a:r>
              <a:rPr lang="uk-UA" dirty="0"/>
              <a:t>ситуація </a:t>
            </a:r>
            <a:r>
              <a:rPr lang="uk-UA" dirty="0" smtClean="0"/>
              <a:t>з незнайомцем.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73577" y="2616138"/>
            <a:ext cx="40416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як поводитися </a:t>
            </a:r>
            <a:endParaRPr lang="uk-UA" dirty="0" smtClean="0"/>
          </a:p>
          <a:p>
            <a:pPr lvl="0"/>
            <a:r>
              <a:rPr lang="uk-UA" dirty="0" smtClean="0"/>
              <a:t>з </a:t>
            </a:r>
            <a:r>
              <a:rPr lang="uk-UA" dirty="0"/>
              <a:t>безпритульними тваринами.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01597" y="3734944"/>
            <a:ext cx="40025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розумію, що треба вчитися </a:t>
            </a:r>
            <a:endParaRPr lang="uk-UA" dirty="0" smtClean="0"/>
          </a:p>
          <a:p>
            <a:pPr lvl="0"/>
            <a:r>
              <a:rPr lang="uk-UA" dirty="0" smtClean="0"/>
              <a:t>відповідати </a:t>
            </a:r>
            <a:r>
              <a:rPr lang="uk-UA" dirty="0"/>
              <a:t>за свою безпеку.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15592" y="1128028"/>
            <a:ext cx="3389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Хто такі незнайомці?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1591889" y="2811953"/>
            <a:ext cx="292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Моделюємо </a:t>
            </a:r>
          </a:p>
          <a:p>
            <a:r>
              <a:rPr lang="uk-UA" sz="2400" b="1" dirty="0" smtClean="0"/>
              <a:t>ситуації</a:t>
            </a:r>
            <a:endParaRPr lang="ru-RU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5633172" y="2844594"/>
            <a:ext cx="3091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Як поводитися </a:t>
            </a:r>
          </a:p>
          <a:p>
            <a:r>
              <a:rPr lang="uk-UA" sz="2400" b="1" dirty="0" smtClean="0"/>
              <a:t>з безпритульними тваринами?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677386" y="1021522"/>
            <a:ext cx="3047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Як поводитися </a:t>
            </a:r>
          </a:p>
          <a:p>
            <a:r>
              <a:rPr lang="uk-UA" sz="2400" b="1" dirty="0" smtClean="0"/>
              <a:t>з незнайомцями?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79512" y="627534"/>
            <a:ext cx="9144000" cy="288032"/>
          </a:xfrm>
        </p:spPr>
        <p:txBody>
          <a:bodyPr/>
          <a:lstStyle/>
          <a:p>
            <a:endParaRPr lang="uk-UA" sz="2400" dirty="0" smtClean="0"/>
          </a:p>
          <a:p>
            <a:endParaRPr lang="uk-UA" sz="2400" dirty="0"/>
          </a:p>
          <a:p>
            <a:endParaRPr lang="uk-UA" sz="2400" dirty="0" smtClean="0"/>
          </a:p>
          <a:p>
            <a:endParaRPr lang="uk-UA" sz="2400" dirty="0"/>
          </a:p>
          <a:p>
            <a:endParaRPr lang="uk-UA" sz="2400" dirty="0" smtClean="0"/>
          </a:p>
          <a:p>
            <a:endParaRPr lang="uk-UA" sz="2400" dirty="0"/>
          </a:p>
          <a:p>
            <a:r>
              <a:rPr lang="uk-UA" sz="2400" dirty="0" smtClean="0"/>
              <a:t>Хто </a:t>
            </a:r>
            <a:r>
              <a:rPr lang="uk-UA" sz="2400" dirty="0"/>
              <a:t>такі незнайомці? </a:t>
            </a:r>
            <a:endParaRPr lang="ru-RU" sz="2400" dirty="0"/>
          </a:p>
          <a:p>
            <a:endParaRPr lang="uk-UA" sz="2400" dirty="0" smtClean="0"/>
          </a:p>
          <a:p>
            <a:r>
              <a:rPr lang="uk-UA" sz="2400" dirty="0" smtClean="0"/>
              <a:t>Де </a:t>
            </a:r>
            <a:r>
              <a:rPr lang="uk-UA" sz="2400" dirty="0"/>
              <a:t>і коли, на вашу думку, ми можемо зустріти </a:t>
            </a:r>
            <a:endParaRPr lang="uk-UA" sz="2400" dirty="0" smtClean="0"/>
          </a:p>
          <a:p>
            <a:r>
              <a:rPr lang="uk-UA" sz="2400" dirty="0" smtClean="0"/>
              <a:t>багато </a:t>
            </a:r>
            <a:r>
              <a:rPr lang="uk-UA" sz="2400" dirty="0"/>
              <a:t>незнайомців? </a:t>
            </a:r>
            <a:endParaRPr lang="uk-UA" sz="2400" dirty="0" smtClean="0"/>
          </a:p>
          <a:p>
            <a:endParaRPr lang="uk-UA" sz="2400" dirty="0" smtClean="0"/>
          </a:p>
          <a:p>
            <a:r>
              <a:rPr lang="uk-UA" sz="2400" dirty="0" smtClean="0"/>
              <a:t>Що </a:t>
            </a:r>
            <a:r>
              <a:rPr lang="uk-UA" sz="2400" dirty="0"/>
              <a:t>треба робити, якщо ви </a:t>
            </a:r>
            <a:r>
              <a:rPr lang="uk-UA" sz="2400" dirty="0" smtClean="0"/>
              <a:t>загубилися? </a:t>
            </a:r>
          </a:p>
          <a:p>
            <a:r>
              <a:rPr lang="uk-UA" sz="2400" dirty="0" smtClean="0"/>
              <a:t>До яких </a:t>
            </a:r>
            <a:r>
              <a:rPr lang="uk-UA" sz="2400" dirty="0"/>
              <a:t>незнайомців </a:t>
            </a:r>
            <a:r>
              <a:rPr lang="uk-UA" sz="2400" dirty="0" smtClean="0"/>
              <a:t>звернутися?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6299" y="483518"/>
            <a:ext cx="9144000" cy="648072"/>
          </a:xfrm>
        </p:spPr>
        <p:txBody>
          <a:bodyPr/>
          <a:lstStyle/>
          <a:p>
            <a:r>
              <a:rPr lang="uk-UA" sz="2800" b="1" dirty="0" smtClean="0"/>
              <a:t>Розіграйте діалоги. Покажіть варіанти: </a:t>
            </a:r>
          </a:p>
          <a:p>
            <a:r>
              <a:rPr lang="uk-UA" sz="2800" b="1" dirty="0" smtClean="0"/>
              <a:t>правильну і неправильну поведінку дітей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645470"/>
            <a:ext cx="8600054" cy="265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214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7504" y="2139702"/>
            <a:ext cx="9144000" cy="288032"/>
          </a:xfrm>
        </p:spPr>
        <p:txBody>
          <a:bodyPr/>
          <a:lstStyle/>
          <a:p>
            <a:endParaRPr lang="uk-UA" sz="2400" b="1" dirty="0" smtClean="0"/>
          </a:p>
          <a:p>
            <a:endParaRPr lang="uk-UA" sz="2400" b="1" dirty="0"/>
          </a:p>
          <a:p>
            <a:r>
              <a:rPr lang="uk-UA" sz="2400" b="1" dirty="0" smtClean="0"/>
              <a:t>Перший </a:t>
            </a:r>
            <a:r>
              <a:rPr lang="uk-UA" sz="2400" b="1" dirty="0"/>
              <a:t>крок безпечної поведінки: </a:t>
            </a:r>
            <a:endParaRPr lang="uk-UA" sz="2400" b="1" dirty="0" smtClean="0"/>
          </a:p>
          <a:p>
            <a:r>
              <a:rPr lang="uk-UA" sz="2400" b="1" dirty="0" smtClean="0">
                <a:solidFill>
                  <a:srgbClr val="EC771B"/>
                </a:solidFill>
              </a:rPr>
              <a:t>оцінити </a:t>
            </a:r>
            <a:r>
              <a:rPr lang="uk-UA" sz="2400" b="1" dirty="0">
                <a:solidFill>
                  <a:srgbClr val="EC771B"/>
                </a:solidFill>
              </a:rPr>
              <a:t>ситуацію</a:t>
            </a:r>
            <a:endParaRPr lang="ru-RU" sz="2400" dirty="0">
              <a:solidFill>
                <a:srgbClr val="EC771B"/>
              </a:solidFill>
            </a:endParaRPr>
          </a:p>
          <a:p>
            <a:r>
              <a:rPr lang="uk-UA" sz="2400" dirty="0"/>
              <a:t>Кожен незнайомець, що стоїть перед вами, </a:t>
            </a:r>
            <a:endParaRPr lang="uk-UA" sz="2400" dirty="0" smtClean="0"/>
          </a:p>
          <a:p>
            <a:r>
              <a:rPr lang="uk-UA" sz="2400" dirty="0" smtClean="0"/>
              <a:t>може </a:t>
            </a:r>
            <a:r>
              <a:rPr lang="uk-UA" sz="2400" dirty="0"/>
              <a:t>бути небезпечним. Байдуже, хто це.</a:t>
            </a:r>
            <a:endParaRPr lang="ru-RU" sz="2400" dirty="0"/>
          </a:p>
          <a:p>
            <a:r>
              <a:rPr lang="uk-UA" sz="2800" b="1" dirty="0" smtClean="0">
                <a:solidFill>
                  <a:srgbClr val="000000"/>
                </a:solidFill>
                <a:latin typeface="Roboto-Bold"/>
              </a:rPr>
              <a:t> </a:t>
            </a:r>
            <a:endParaRPr lang="uk-UA" sz="2400" b="1" dirty="0">
              <a:solidFill>
                <a:srgbClr val="000000"/>
              </a:solidFill>
              <a:latin typeface="Roboto-Bol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39752" y="483518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EC771B"/>
                </a:solidFill>
              </a:rPr>
              <a:t>Кроки безпечної </a:t>
            </a:r>
            <a:r>
              <a:rPr lang="uk-UA" sz="2800" b="1" dirty="0">
                <a:solidFill>
                  <a:srgbClr val="EC771B"/>
                </a:solidFill>
              </a:rPr>
              <a:t>поведінки</a:t>
            </a:r>
            <a:endParaRPr lang="ru-RU" sz="2800" dirty="0">
              <a:solidFill>
                <a:srgbClr val="EC77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199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7504" y="2139702"/>
            <a:ext cx="9144000" cy="288032"/>
          </a:xfrm>
        </p:spPr>
        <p:txBody>
          <a:bodyPr/>
          <a:lstStyle/>
          <a:p>
            <a:endParaRPr lang="uk-UA" sz="2800" b="1" dirty="0" smtClean="0"/>
          </a:p>
          <a:p>
            <a:r>
              <a:rPr lang="uk-UA" sz="2400" b="1" dirty="0" smtClean="0"/>
              <a:t>Другий </a:t>
            </a:r>
            <a:r>
              <a:rPr lang="uk-UA" sz="2400" b="1" dirty="0"/>
              <a:t>крок безпечної поведінки: </a:t>
            </a:r>
            <a:endParaRPr lang="uk-UA" sz="2400" b="1" dirty="0" smtClean="0"/>
          </a:p>
          <a:p>
            <a:r>
              <a:rPr lang="uk-UA" sz="2400" b="1" dirty="0" smtClean="0">
                <a:solidFill>
                  <a:srgbClr val="EC771B"/>
                </a:solidFill>
              </a:rPr>
              <a:t>відійти </a:t>
            </a:r>
            <a:r>
              <a:rPr lang="uk-UA" sz="2400" b="1" dirty="0">
                <a:solidFill>
                  <a:srgbClr val="EC771B"/>
                </a:solidFill>
              </a:rPr>
              <a:t>на безпечну відстань</a:t>
            </a:r>
            <a:endParaRPr lang="ru-RU" sz="2400" dirty="0">
              <a:solidFill>
                <a:srgbClr val="EC771B"/>
              </a:solidFill>
            </a:endParaRPr>
          </a:p>
          <a:p>
            <a:endParaRPr lang="uk-UA" sz="2400" dirty="0" smtClean="0"/>
          </a:p>
          <a:p>
            <a:r>
              <a:rPr lang="uk-UA" sz="2400" dirty="0" smtClean="0"/>
              <a:t>Тримайтеся </a:t>
            </a:r>
            <a:r>
              <a:rPr lang="uk-UA" sz="2400" dirty="0"/>
              <a:t>на безпечній дистанції </a:t>
            </a:r>
            <a:endParaRPr lang="uk-UA" sz="2400" dirty="0" smtClean="0"/>
          </a:p>
          <a:p>
            <a:r>
              <a:rPr lang="uk-UA" sz="2400" dirty="0" smtClean="0"/>
              <a:t>від </a:t>
            </a:r>
            <a:r>
              <a:rPr lang="uk-UA" sz="2400" dirty="0"/>
              <a:t>незнайомої людини – 2 м. </a:t>
            </a:r>
            <a:endParaRPr lang="uk-UA" sz="2400" dirty="0" smtClean="0"/>
          </a:p>
          <a:p>
            <a:r>
              <a:rPr lang="uk-UA" sz="2400" dirty="0" smtClean="0"/>
              <a:t>Якщо </a:t>
            </a:r>
            <a:r>
              <a:rPr lang="uk-UA" sz="2400" dirty="0"/>
              <a:t>підозріла людина наближається, </a:t>
            </a:r>
            <a:endParaRPr lang="uk-UA" sz="2400" dirty="0" smtClean="0"/>
          </a:p>
          <a:p>
            <a:r>
              <a:rPr lang="uk-UA" sz="2400" dirty="0" smtClean="0"/>
              <a:t>потрібно </a:t>
            </a:r>
            <a:r>
              <a:rPr lang="uk-UA" sz="2400" dirty="0"/>
              <a:t>швидко йти </a:t>
            </a:r>
            <a:endParaRPr lang="uk-UA" sz="2400" dirty="0" smtClean="0"/>
          </a:p>
          <a:p>
            <a:r>
              <a:rPr lang="uk-UA" sz="2400" dirty="0" smtClean="0"/>
              <a:t>або </a:t>
            </a:r>
            <a:r>
              <a:rPr lang="uk-UA" sz="2400" dirty="0"/>
              <a:t>тікати в безпечному напрямку.</a:t>
            </a:r>
            <a:endParaRPr lang="ru-RU" sz="2400" dirty="0"/>
          </a:p>
          <a:p>
            <a:r>
              <a:rPr lang="uk-UA" sz="2800" b="1" dirty="0" smtClean="0">
                <a:solidFill>
                  <a:srgbClr val="000000"/>
                </a:solidFill>
                <a:latin typeface="Roboto-Bold"/>
              </a:rPr>
              <a:t> </a:t>
            </a:r>
            <a:endParaRPr lang="uk-UA" sz="2800" b="1" dirty="0">
              <a:solidFill>
                <a:srgbClr val="000000"/>
              </a:solidFill>
              <a:latin typeface="Roboto-Bold"/>
            </a:endParaRPr>
          </a:p>
        </p:txBody>
      </p:sp>
    </p:spTree>
    <p:extLst>
      <p:ext uri="{BB962C8B-B14F-4D97-AF65-F5344CB8AC3E}">
        <p14:creationId xmlns:p14="http://schemas.microsoft.com/office/powerpoint/2010/main" val="2627314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7504" y="2139702"/>
            <a:ext cx="9144000" cy="288032"/>
          </a:xfrm>
        </p:spPr>
        <p:txBody>
          <a:bodyPr/>
          <a:lstStyle/>
          <a:p>
            <a:endParaRPr lang="uk-UA" sz="2000" b="1" dirty="0" smtClean="0"/>
          </a:p>
          <a:p>
            <a:r>
              <a:rPr lang="uk-UA" sz="2000" b="1" dirty="0" smtClean="0"/>
              <a:t>Третій </a:t>
            </a:r>
            <a:r>
              <a:rPr lang="uk-UA" sz="2000" b="1" dirty="0"/>
              <a:t>крок безпечної поведінки: </a:t>
            </a:r>
            <a:endParaRPr lang="uk-UA" sz="2000" b="1" dirty="0" smtClean="0"/>
          </a:p>
          <a:p>
            <a:r>
              <a:rPr lang="uk-UA" sz="2000" b="1" dirty="0" smtClean="0">
                <a:solidFill>
                  <a:srgbClr val="EC771B"/>
                </a:solidFill>
              </a:rPr>
              <a:t>припинити </a:t>
            </a:r>
            <a:r>
              <a:rPr lang="uk-UA" sz="2000" b="1" dirty="0">
                <a:solidFill>
                  <a:srgbClr val="EC771B"/>
                </a:solidFill>
              </a:rPr>
              <a:t>спілкування</a:t>
            </a:r>
            <a:endParaRPr lang="ru-RU" sz="2000" dirty="0">
              <a:solidFill>
                <a:srgbClr val="EC771B"/>
              </a:solidFill>
            </a:endParaRPr>
          </a:p>
          <a:p>
            <a:endParaRPr lang="uk-UA" sz="2000" dirty="0" smtClean="0"/>
          </a:p>
          <a:p>
            <a:r>
              <a:rPr lang="uk-UA" sz="2000" dirty="0" smtClean="0"/>
              <a:t>Розмову із </a:t>
            </a:r>
            <a:r>
              <a:rPr lang="uk-UA" sz="2000" dirty="0"/>
              <a:t>сумнівним співрозмовником можна припинити словами: </a:t>
            </a:r>
            <a:endParaRPr lang="uk-UA" sz="2000" dirty="0" smtClean="0"/>
          </a:p>
          <a:p>
            <a:r>
              <a:rPr lang="uk-UA" sz="2000" dirty="0" smtClean="0">
                <a:solidFill>
                  <a:srgbClr val="EC771B"/>
                </a:solidFill>
              </a:rPr>
              <a:t>«</a:t>
            </a:r>
            <a:r>
              <a:rPr lang="uk-UA" sz="2000" dirty="0">
                <a:solidFill>
                  <a:srgbClr val="EC771B"/>
                </a:solidFill>
              </a:rPr>
              <a:t>Вибачте, мені потрібно запитати дозволу батьків», </a:t>
            </a:r>
            <a:endParaRPr lang="uk-UA" sz="2000" dirty="0" smtClean="0">
              <a:solidFill>
                <a:srgbClr val="EC771B"/>
              </a:solidFill>
            </a:endParaRPr>
          </a:p>
          <a:p>
            <a:r>
              <a:rPr lang="uk-UA" sz="2000" dirty="0" smtClean="0">
                <a:solidFill>
                  <a:srgbClr val="EC771B"/>
                </a:solidFill>
              </a:rPr>
              <a:t>«</a:t>
            </a:r>
            <a:r>
              <a:rPr lang="uk-UA" sz="2000" dirty="0">
                <a:solidFill>
                  <a:srgbClr val="EC771B"/>
                </a:solidFill>
              </a:rPr>
              <a:t>Вибачте, не можу </a:t>
            </a:r>
            <a:r>
              <a:rPr lang="uk-UA" sz="2000" dirty="0" smtClean="0">
                <a:solidFill>
                  <a:srgbClr val="EC771B"/>
                </a:solidFill>
              </a:rPr>
              <a:t>вам допомогти</a:t>
            </a:r>
            <a:r>
              <a:rPr lang="uk-UA" sz="2000" dirty="0">
                <a:solidFill>
                  <a:srgbClr val="EC771B"/>
                </a:solidFill>
              </a:rPr>
              <a:t>, запитайте у дорослих» </a:t>
            </a:r>
            <a:r>
              <a:rPr lang="uk-UA" sz="2000" dirty="0" smtClean="0"/>
              <a:t>тощо. </a:t>
            </a:r>
          </a:p>
          <a:p>
            <a:endParaRPr lang="uk-UA" sz="2000" dirty="0" smtClean="0"/>
          </a:p>
          <a:p>
            <a:r>
              <a:rPr lang="uk-UA" sz="2000" dirty="0" smtClean="0"/>
              <a:t>Поки </a:t>
            </a:r>
            <a:r>
              <a:rPr lang="uk-UA" sz="2000" dirty="0"/>
              <a:t>незнайомець </a:t>
            </a:r>
            <a:r>
              <a:rPr lang="uk-UA" sz="2000" dirty="0" smtClean="0"/>
              <a:t>приймає </a:t>
            </a:r>
            <a:r>
              <a:rPr lang="uk-UA" sz="2000" dirty="0"/>
              <a:t>рішення </a:t>
            </a:r>
            <a:endParaRPr lang="uk-UA" sz="2000" dirty="0" smtClean="0"/>
          </a:p>
          <a:p>
            <a:r>
              <a:rPr lang="uk-UA" sz="2000" dirty="0" smtClean="0"/>
              <a:t>(від </a:t>
            </a:r>
            <a:r>
              <a:rPr lang="uk-UA" sz="2000" dirty="0"/>
              <a:t>двох до п'яти секунд), </a:t>
            </a:r>
            <a:r>
              <a:rPr lang="uk-UA" sz="2000" dirty="0" smtClean="0"/>
              <a:t>швидко тікайте</a:t>
            </a:r>
          </a:p>
          <a:p>
            <a:r>
              <a:rPr lang="uk-UA" sz="2000" dirty="0" smtClean="0"/>
              <a:t>або кличте </a:t>
            </a:r>
            <a:r>
              <a:rPr lang="uk-UA" sz="2000" dirty="0"/>
              <a:t>дорослих.</a:t>
            </a:r>
            <a:endParaRPr lang="ru-RU" sz="2000" dirty="0"/>
          </a:p>
          <a:p>
            <a:r>
              <a:rPr lang="uk-UA" sz="2800" b="1" dirty="0" smtClean="0">
                <a:solidFill>
                  <a:srgbClr val="000000"/>
                </a:solidFill>
                <a:latin typeface="Roboto-Bold"/>
              </a:rPr>
              <a:t> </a:t>
            </a:r>
            <a:endParaRPr lang="uk-UA" sz="2400" b="1" dirty="0">
              <a:solidFill>
                <a:srgbClr val="000000"/>
              </a:solidFill>
              <a:latin typeface="Roboto-Bold"/>
            </a:endParaRPr>
          </a:p>
        </p:txBody>
      </p:sp>
    </p:spTree>
    <p:extLst>
      <p:ext uri="{BB962C8B-B14F-4D97-AF65-F5344CB8AC3E}">
        <p14:creationId xmlns:p14="http://schemas.microsoft.com/office/powerpoint/2010/main" val="688936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7504" y="2139702"/>
            <a:ext cx="9144000" cy="288032"/>
          </a:xfrm>
        </p:spPr>
        <p:txBody>
          <a:bodyPr/>
          <a:lstStyle/>
          <a:p>
            <a:r>
              <a:rPr lang="uk-UA" sz="2000" b="1" dirty="0" smtClean="0"/>
              <a:t>Четвертий </a:t>
            </a:r>
            <a:r>
              <a:rPr lang="uk-UA" sz="2000" b="1" dirty="0"/>
              <a:t>крок безпечної поведінки: </a:t>
            </a:r>
            <a:endParaRPr lang="uk-UA" sz="2000" b="1" dirty="0" smtClean="0"/>
          </a:p>
          <a:p>
            <a:r>
              <a:rPr lang="uk-UA" sz="2000" b="1" dirty="0" smtClean="0">
                <a:solidFill>
                  <a:srgbClr val="EC771B"/>
                </a:solidFill>
              </a:rPr>
              <a:t>піти </a:t>
            </a:r>
            <a:r>
              <a:rPr lang="uk-UA" sz="2000" b="1" dirty="0">
                <a:solidFill>
                  <a:srgbClr val="EC771B"/>
                </a:solidFill>
              </a:rPr>
              <a:t>в безпечне місце</a:t>
            </a:r>
            <a:endParaRPr lang="ru-RU" sz="2000" dirty="0">
              <a:solidFill>
                <a:srgbClr val="EC771B"/>
              </a:solidFill>
            </a:endParaRPr>
          </a:p>
          <a:p>
            <a:endParaRPr lang="uk-UA" sz="2000" dirty="0" smtClean="0"/>
          </a:p>
          <a:p>
            <a:r>
              <a:rPr lang="uk-UA" sz="2000" dirty="0" err="1" smtClean="0"/>
              <a:t>Підійдіть</a:t>
            </a:r>
            <a:r>
              <a:rPr lang="uk-UA" sz="2000" dirty="0" smtClean="0"/>
              <a:t> </a:t>
            </a:r>
            <a:r>
              <a:rPr lang="uk-UA" sz="2000" dirty="0"/>
              <a:t>до знайомих батьків інших дітей, що </a:t>
            </a:r>
            <a:r>
              <a:rPr lang="uk-UA" sz="2000" dirty="0" smtClean="0"/>
              <a:t>є у </a:t>
            </a:r>
            <a:r>
              <a:rPr lang="uk-UA" sz="2000" dirty="0"/>
              <a:t>дворі, </a:t>
            </a:r>
            <a:endParaRPr lang="uk-UA" sz="2000" dirty="0" smtClean="0"/>
          </a:p>
          <a:p>
            <a:r>
              <a:rPr lang="uk-UA" sz="2000" dirty="0" smtClean="0"/>
              <a:t>або </a:t>
            </a:r>
            <a:r>
              <a:rPr lang="uk-UA" sz="2000" dirty="0"/>
              <a:t>йдіть додому, тримаючи незнайомця в полі зору. </a:t>
            </a:r>
            <a:endParaRPr lang="uk-UA" sz="2000" dirty="0" smtClean="0"/>
          </a:p>
          <a:p>
            <a:endParaRPr lang="uk-UA" sz="2000" dirty="0" smtClean="0"/>
          </a:p>
          <a:p>
            <a:r>
              <a:rPr lang="uk-UA" sz="2000" dirty="0" smtClean="0"/>
              <a:t>Опинившись </a:t>
            </a:r>
            <a:r>
              <a:rPr lang="uk-UA" sz="2000" dirty="0"/>
              <a:t>у повній безпеці, </a:t>
            </a:r>
            <a:endParaRPr lang="uk-UA" sz="2000" dirty="0" smtClean="0"/>
          </a:p>
          <a:p>
            <a:r>
              <a:rPr lang="uk-UA" sz="2000" dirty="0" smtClean="0"/>
              <a:t>зв'яжіться </a:t>
            </a:r>
            <a:r>
              <a:rPr lang="uk-UA" sz="2000" dirty="0"/>
              <a:t>з батьками і </a:t>
            </a:r>
            <a:r>
              <a:rPr lang="uk-UA" sz="2000" dirty="0" err="1"/>
              <a:t>повідомте</a:t>
            </a:r>
            <a:r>
              <a:rPr lang="uk-UA" sz="2000" dirty="0"/>
              <a:t> їм про подію.</a:t>
            </a:r>
            <a:endParaRPr lang="ru-RU" sz="2000" dirty="0"/>
          </a:p>
          <a:p>
            <a:r>
              <a:rPr lang="uk-UA" sz="2000" b="1" dirty="0" smtClean="0">
                <a:solidFill>
                  <a:srgbClr val="000000"/>
                </a:solidFill>
                <a:latin typeface="Roboto-Bold"/>
              </a:rPr>
              <a:t> </a:t>
            </a:r>
            <a:endParaRPr lang="uk-UA" sz="2000" b="1" dirty="0">
              <a:solidFill>
                <a:srgbClr val="000000"/>
              </a:solidFill>
              <a:latin typeface="Roboto-Bold"/>
            </a:endParaRPr>
          </a:p>
        </p:txBody>
      </p:sp>
    </p:spTree>
    <p:extLst>
      <p:ext uri="{BB962C8B-B14F-4D97-AF65-F5344CB8AC3E}">
        <p14:creationId xmlns:p14="http://schemas.microsoft.com/office/powerpoint/2010/main" val="573642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123478"/>
            <a:ext cx="5725244" cy="4490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546209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1774</TotalTime>
  <Words>312</Words>
  <Application>Microsoft Office PowerPoint</Application>
  <PresentationFormat>Экран (16:9)</PresentationFormat>
  <Paragraphs>84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맑은 고딕</vt:lpstr>
      <vt:lpstr>Arial</vt:lpstr>
      <vt:lpstr>Arial Black</vt:lpstr>
      <vt:lpstr>Arial Unicode MS</vt:lpstr>
      <vt:lpstr>Roboto-Bold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124</cp:revision>
  <dcterms:created xsi:type="dcterms:W3CDTF">2016-12-05T23:26:54Z</dcterms:created>
  <dcterms:modified xsi:type="dcterms:W3CDTF">2020-09-12T16:25:53Z</dcterms:modified>
</cp:coreProperties>
</file>