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46"/>
  </p:notesMasterIdLst>
  <p:handoutMasterIdLst>
    <p:handoutMasterId r:id="rId47"/>
  </p:handoutMasterIdLst>
  <p:sldIdLst>
    <p:sldId id="299" r:id="rId4"/>
    <p:sldId id="300" r:id="rId5"/>
    <p:sldId id="360" r:id="rId6"/>
    <p:sldId id="359" r:id="rId7"/>
    <p:sldId id="322" r:id="rId8"/>
    <p:sldId id="328" r:id="rId9"/>
    <p:sldId id="323" r:id="rId10"/>
    <p:sldId id="324" r:id="rId11"/>
    <p:sldId id="326" r:id="rId12"/>
    <p:sldId id="325" r:id="rId13"/>
    <p:sldId id="330" r:id="rId14"/>
    <p:sldId id="331" r:id="rId15"/>
    <p:sldId id="329" r:id="rId16"/>
    <p:sldId id="327" r:id="rId17"/>
    <p:sldId id="332" r:id="rId18"/>
    <p:sldId id="333" r:id="rId19"/>
    <p:sldId id="292" r:id="rId20"/>
    <p:sldId id="345" r:id="rId21"/>
    <p:sldId id="346" r:id="rId22"/>
    <p:sldId id="347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8" r:id="rId35"/>
    <p:sldId id="356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57" r:id="rId44"/>
    <p:sldId id="358" r:id="rId4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88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2021-01-31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ari4_lw_k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59RMNqLV88" TargetMode="Externa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Що таке рослини?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Водорості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831" y="861788"/>
            <a:ext cx="2960592" cy="17823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5" y="2787774"/>
            <a:ext cx="3132132" cy="20792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9945" y="210373"/>
            <a:ext cx="3544423" cy="22454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5976" y="2544944"/>
            <a:ext cx="3528392" cy="24099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37068" y="2283230"/>
            <a:ext cx="296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Водорості під мікроскопом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102602" y="2748406"/>
            <a:ext cx="407309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Деякі водорості схожі на тонкі нитки чи стрічки </a:t>
            </a:r>
          </a:p>
          <a:p>
            <a:r>
              <a:rPr lang="uk-UA" sz="1400" dirty="0" smtClean="0"/>
              <a:t>зеленого або бурого кольору.</a:t>
            </a:r>
            <a:endParaRPr lang="ru-RU" sz="14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610" y="718123"/>
            <a:ext cx="1748119" cy="138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23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Мохи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19" y="742846"/>
            <a:ext cx="4462981" cy="29571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57381"/>
            <a:ext cx="3719885" cy="29759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55778" y="3324417"/>
            <a:ext cx="4248472" cy="9233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/>
              <a:t>Сфагнум</a:t>
            </a:r>
            <a:r>
              <a:rPr lang="ru-RU" dirty="0"/>
              <a:t> </a:t>
            </a:r>
            <a:r>
              <a:rPr lang="ru-RU" dirty="0" err="1" smtClean="0"/>
              <a:t>расте</a:t>
            </a:r>
            <a:r>
              <a:rPr lang="ru-RU" dirty="0" smtClean="0"/>
              <a:t> у </a:t>
            </a:r>
            <a:r>
              <a:rPr lang="ru-RU" dirty="0" err="1" smtClean="0"/>
              <a:t>вологих</a:t>
            </a:r>
            <a:r>
              <a:rPr lang="ru-RU" dirty="0" smtClean="0"/>
              <a:t> </a:t>
            </a:r>
            <a:r>
              <a:rPr lang="ru-RU" dirty="0" err="1" smtClean="0"/>
              <a:t>місцях</a:t>
            </a:r>
            <a:r>
              <a:rPr lang="ru-RU" dirty="0" smtClean="0"/>
              <a:t> та </a:t>
            </a:r>
          </a:p>
          <a:p>
            <a:r>
              <a:rPr lang="ru-RU" dirty="0" smtClean="0"/>
              <a:t>болотах і </a:t>
            </a:r>
            <a:r>
              <a:rPr lang="ru-RU" dirty="0" err="1" smtClean="0"/>
              <a:t>утворює</a:t>
            </a:r>
            <a:r>
              <a:rPr lang="ru-RU" dirty="0" smtClean="0"/>
              <a:t> «подушки».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відмерлих</a:t>
            </a:r>
            <a:r>
              <a:rPr lang="ru-RU" dirty="0" smtClean="0"/>
              <a:t> </a:t>
            </a:r>
            <a:r>
              <a:rPr lang="ru-RU" dirty="0" err="1" smtClean="0"/>
              <a:t>решток</a:t>
            </a:r>
            <a:r>
              <a:rPr lang="ru-RU" dirty="0" smtClean="0"/>
              <a:t> </a:t>
            </a:r>
            <a:r>
              <a:rPr lang="ru-RU" dirty="0" err="1" smtClean="0"/>
              <a:t>утворюється</a:t>
            </a:r>
            <a:r>
              <a:rPr lang="ru-RU" dirty="0" smtClean="0"/>
              <a:t> торф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40" y="2643758"/>
            <a:ext cx="2291921" cy="18007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5519" y="2253682"/>
            <a:ext cx="115212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Зозулин льон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39949" y="3270089"/>
            <a:ext cx="201622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коробочка зі спорами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403648" y="4242315"/>
            <a:ext cx="331236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Зелена нитка, що виросла зі спори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52716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Папороті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757491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Папороті</a:t>
            </a:r>
            <a:r>
              <a:rPr lang="ru-RU" dirty="0"/>
              <a:t> </a:t>
            </a:r>
            <a:r>
              <a:rPr lang="ru-RU" dirty="0" err="1"/>
              <a:t>з'явилися</a:t>
            </a:r>
            <a:r>
              <a:rPr lang="ru-RU" dirty="0"/>
              <a:t> на </a:t>
            </a:r>
            <a:r>
              <a:rPr lang="ru-RU" dirty="0" err="1"/>
              <a:t>Землі</a:t>
            </a:r>
            <a:r>
              <a:rPr lang="ru-RU" dirty="0"/>
              <a:t> </a:t>
            </a:r>
            <a:r>
              <a:rPr lang="ru-RU" dirty="0" err="1"/>
              <a:t>приблизно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360 </a:t>
            </a:r>
            <a:r>
              <a:rPr lang="ru-RU" dirty="0" err="1"/>
              <a:t>мільйонів</a:t>
            </a:r>
            <a:r>
              <a:rPr lang="ru-RU" dirty="0"/>
              <a:t> </a:t>
            </a:r>
            <a:r>
              <a:rPr lang="ru-RU" dirty="0" err="1" smtClean="0"/>
              <a:t>років</a:t>
            </a:r>
            <a:r>
              <a:rPr lang="ru-RU" dirty="0" smtClean="0"/>
              <a:t> </a:t>
            </a:r>
          </a:p>
          <a:p>
            <a:r>
              <a:rPr lang="ru-RU" dirty="0" smtClean="0"/>
              <a:t>тому. Вони </a:t>
            </a:r>
            <a:r>
              <a:rPr lang="ru-RU" dirty="0" err="1"/>
              <a:t>були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справжніми</a:t>
            </a:r>
            <a:r>
              <a:rPr lang="ru-RU" dirty="0" smtClean="0"/>
              <a:t> </a:t>
            </a:r>
            <a:r>
              <a:rPr lang="ru-RU" dirty="0" err="1"/>
              <a:t>гігантами</a:t>
            </a:r>
            <a:r>
              <a:rPr lang="ru-RU" dirty="0"/>
              <a:t> і </a:t>
            </a:r>
            <a:r>
              <a:rPr lang="ru-RU" dirty="0" err="1" smtClean="0"/>
              <a:t>утворювали</a:t>
            </a:r>
            <a:r>
              <a:rPr lang="ru-RU" dirty="0" smtClean="0"/>
              <a:t> </a:t>
            </a:r>
            <a:r>
              <a:rPr lang="ru-RU" dirty="0" err="1"/>
              <a:t>цілі</a:t>
            </a:r>
            <a:r>
              <a:rPr lang="ru-RU" dirty="0"/>
              <a:t> </a:t>
            </a:r>
            <a:r>
              <a:rPr lang="ru-RU" dirty="0" err="1"/>
              <a:t>ліси</a:t>
            </a:r>
            <a:r>
              <a:rPr lang="ru-RU" dirty="0"/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860844"/>
            <a:ext cx="5134388" cy="36551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85" y="2688404"/>
            <a:ext cx="2478014" cy="184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1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Папороті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6" name="sari4_lw_k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35696" y="1008112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29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44208" y="191107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Хвойні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91162"/>
            <a:ext cx="3295650" cy="40290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1520" y="267494"/>
            <a:ext cx="115212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Ялина </a:t>
            </a:r>
          </a:p>
          <a:p>
            <a:r>
              <a:rPr lang="uk-UA" sz="1400" dirty="0" smtClean="0"/>
              <a:t>звичайна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627784" y="237273"/>
            <a:ext cx="17317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Смерека (ялиця)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79512" y="2641533"/>
            <a:ext cx="17317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Сосна звичайна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2146179" y="4134505"/>
            <a:ext cx="17317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Сосна кедрова</a:t>
            </a:r>
            <a:endParaRPr lang="ru-RU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971353" y="2746974"/>
            <a:ext cx="17317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Модрина</a:t>
            </a:r>
            <a:endParaRPr lang="ru-RU" sz="1400" dirty="0"/>
          </a:p>
        </p:txBody>
      </p:sp>
      <p:pic>
        <p:nvPicPr>
          <p:cNvPr id="19" name="s59RMNqLV8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76464" y="1119824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30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Квіткові рослини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921576"/>
            <a:ext cx="5472460" cy="36885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230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67494"/>
            <a:ext cx="5544616" cy="473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75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рослини </a:t>
            </a:r>
            <a:endParaRPr lang="uk-UA" dirty="0" smtClean="0"/>
          </a:p>
          <a:p>
            <a:pPr lvl="0"/>
            <a:r>
              <a:rPr lang="uk-UA" dirty="0" smtClean="0"/>
              <a:t>поділяють </a:t>
            </a:r>
            <a:r>
              <a:rPr lang="uk-UA" dirty="0"/>
              <a:t>на дерева, кущі, трави.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16014" y="1741808"/>
            <a:ext cx="4420769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</a:t>
            </a:r>
            <a:r>
              <a:rPr lang="uk-UA" dirty="0" smtClean="0"/>
              <a:t>працювати з лінією часу.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суттєві ознаки груп </a:t>
            </a:r>
            <a:endParaRPr lang="uk-UA" dirty="0" smtClean="0"/>
          </a:p>
          <a:p>
            <a:pPr lvl="0"/>
            <a:r>
              <a:rPr lang="uk-UA" dirty="0" smtClean="0"/>
              <a:t>рослин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4873" y="3734944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заповнювати таблицю </a:t>
            </a:r>
          </a:p>
          <a:p>
            <a:pPr lvl="0"/>
            <a:r>
              <a:rPr lang="uk-UA" dirty="0"/>
              <a:t>на основі інформації з тексту.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Завдання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987574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/>
              <a:t>Знайдіть зайву рослину в ряду. </a:t>
            </a:r>
          </a:p>
          <a:p>
            <a:pPr marL="342900" indent="-342900">
              <a:buAutoNum type="arabicPeriod"/>
            </a:pPr>
            <a:r>
              <a:rPr lang="uk-UA" dirty="0" smtClean="0"/>
              <a:t>Доберіть спільну назву для решти. </a:t>
            </a:r>
          </a:p>
          <a:p>
            <a:pPr marL="342900" indent="-342900">
              <a:buAutoNum type="arabicPeriod"/>
            </a:pPr>
            <a:r>
              <a:rPr lang="uk-UA" dirty="0" smtClean="0"/>
              <a:t>Назвіть ознаки, характерні для цієї групи рослин.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83718"/>
            <a:ext cx="1659635" cy="15543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820" y="2287573"/>
            <a:ext cx="1792454" cy="15504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238" y="2249984"/>
            <a:ext cx="1671772" cy="16179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066" y="2249985"/>
            <a:ext cx="1808370" cy="158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038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Завдання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987574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dirty="0" smtClean="0"/>
              <a:t>Знайдіть зайву рослину в ряду. </a:t>
            </a:r>
          </a:p>
          <a:p>
            <a:pPr marL="342900" indent="-342900">
              <a:buAutoNum type="arabicPeriod"/>
            </a:pPr>
            <a:r>
              <a:rPr lang="uk-UA" dirty="0" smtClean="0"/>
              <a:t>Доберіть спільну назву для решти. </a:t>
            </a:r>
          </a:p>
          <a:p>
            <a:pPr marL="342900" indent="-342900">
              <a:buAutoNum type="arabicPeriod"/>
            </a:pPr>
            <a:r>
              <a:rPr lang="uk-UA" dirty="0" smtClean="0"/>
              <a:t>Назвіть ознаки, характерні для цієї групи рослин.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980" y="2246458"/>
            <a:ext cx="1808370" cy="1588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84" y="2287573"/>
            <a:ext cx="1815562" cy="15083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394" y="2218290"/>
            <a:ext cx="1859852" cy="16515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2287573"/>
            <a:ext cx="1885391" cy="15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98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Для чого рослинам </a:t>
            </a:r>
          </a:p>
          <a:p>
            <a:r>
              <a:rPr lang="uk-UA" sz="2400" b="1" dirty="0" smtClean="0"/>
              <a:t>квітки?</a:t>
            </a:r>
            <a:endParaRPr lang="uk-UA" sz="2400" b="1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633286" y="2651684"/>
            <a:ext cx="296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Працюємо з лінією часу рослин</a:t>
            </a:r>
            <a:endParaRPr lang="ko-KR" alt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651685"/>
            <a:ext cx="3305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Упорядковуємо </a:t>
            </a:r>
          </a:p>
          <a:p>
            <a:r>
              <a:rPr lang="uk-UA" sz="2400" b="1" dirty="0" smtClean="0"/>
              <a:t>інформацію </a:t>
            </a:r>
          </a:p>
          <a:p>
            <a:r>
              <a:rPr lang="uk-UA" sz="2400" b="1" dirty="0" smtClean="0"/>
              <a:t>за допомогою </a:t>
            </a:r>
          </a:p>
          <a:p>
            <a:r>
              <a:rPr lang="uk-UA" sz="2400" b="1" dirty="0" smtClean="0"/>
              <a:t>таблиці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42426" y="852705"/>
            <a:ext cx="3779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Пригадуємо ознаки </a:t>
            </a:r>
          </a:p>
          <a:p>
            <a:r>
              <a:rPr lang="uk-UA" sz="2400" b="1" dirty="0" smtClean="0"/>
              <a:t>дерев, кущів та </a:t>
            </a:r>
          </a:p>
          <a:p>
            <a:r>
              <a:rPr lang="ru-RU" sz="2400" b="1" dirty="0" smtClean="0"/>
              <a:t>т</a:t>
            </a:r>
            <a:r>
              <a:rPr lang="uk-UA" sz="2400" b="1" dirty="0" err="1" smtClean="0"/>
              <a:t>рав</a:t>
            </a:r>
            <a:r>
              <a:rPr lang="en-US" sz="2400" b="1" dirty="0" smtClean="0"/>
              <a:t>’</a:t>
            </a:r>
            <a:r>
              <a:rPr lang="uk-UA" sz="2400" b="1" dirty="0" err="1" smtClean="0"/>
              <a:t>янистих</a:t>
            </a:r>
            <a:r>
              <a:rPr lang="uk-UA" sz="2400" b="1" dirty="0" smtClean="0"/>
              <a:t> рослин.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Завдання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98757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Прочитайте описи. Про які групи рослин йдеться?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74213"/>
            <a:ext cx="7868940" cy="1108189"/>
          </a:xfrm>
          <a:prstGeom prst="rect">
            <a:avLst/>
          </a:prstGeom>
          <a:ln w="28575">
            <a:solidFill>
              <a:srgbClr val="EC771B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041125"/>
            <a:ext cx="7868940" cy="1337256"/>
          </a:xfrm>
          <a:prstGeom prst="rect">
            <a:avLst/>
          </a:prstGeom>
          <a:ln w="28575">
            <a:solidFill>
              <a:srgbClr val="EC771B"/>
            </a:solidFill>
          </a:ln>
        </p:spPr>
      </p:pic>
    </p:spTree>
    <p:extLst>
      <p:ext uri="{BB962C8B-B14F-4D97-AF65-F5344CB8AC3E}">
        <p14:creationId xmlns:p14="http://schemas.microsoft.com/office/powerpoint/2010/main" val="1938714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7308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747581"/>
            <a:ext cx="3234482" cy="39338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92080" y="1131590"/>
            <a:ext cx="2160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220072" y="3003798"/>
            <a:ext cx="2160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4011910"/>
            <a:ext cx="2160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024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267494"/>
            <a:ext cx="2993504" cy="418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326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326" y="809078"/>
            <a:ext cx="3898181" cy="366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82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896127"/>
            <a:ext cx="3685009" cy="37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42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843557"/>
            <a:ext cx="4711619" cy="360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339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940152" y="843558"/>
            <a:ext cx="720080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100" y="757491"/>
            <a:ext cx="3764260" cy="37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66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820369"/>
            <a:ext cx="4264124" cy="370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130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885825"/>
            <a:ext cx="48006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84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13" y="790123"/>
            <a:ext cx="3822551" cy="354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53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11510"/>
            <a:ext cx="8412237" cy="12727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04" y="1684242"/>
            <a:ext cx="6305550" cy="20097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038" y="1704998"/>
            <a:ext cx="1986599" cy="284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4063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204912"/>
            <a:ext cx="5410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6226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911810"/>
            <a:ext cx="3972471" cy="352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990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437" y="811101"/>
            <a:ext cx="5571827" cy="370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671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843558"/>
            <a:ext cx="3547294" cy="3701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301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71" y="757491"/>
            <a:ext cx="4554405" cy="38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217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839057"/>
            <a:ext cx="4594448" cy="356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639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664" y="798601"/>
            <a:ext cx="4078585" cy="371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896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843557"/>
            <a:ext cx="4100969" cy="375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922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246" y="834245"/>
            <a:ext cx="4437484" cy="383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207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142" y="757491"/>
            <a:ext cx="2583404" cy="363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15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67944" y="339502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Дерева 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1318" y="1010218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Гілки дерев утворюють крону.</a:t>
            </a:r>
          </a:p>
          <a:p>
            <a:endParaRPr lang="ru-RU" dirty="0" smtClean="0"/>
          </a:p>
          <a:p>
            <a:r>
              <a:rPr lang="ru-RU" dirty="0" smtClean="0"/>
              <a:t>Дерева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різну</a:t>
            </a:r>
            <a:r>
              <a:rPr lang="ru-RU" dirty="0" smtClean="0"/>
              <a:t> </a:t>
            </a:r>
            <a:r>
              <a:rPr lang="ru-RU" dirty="0" err="1" smtClean="0"/>
              <a:t>товщину</a:t>
            </a:r>
            <a:r>
              <a:rPr lang="ru-RU" dirty="0" smtClean="0"/>
              <a:t> </a:t>
            </a:r>
            <a:r>
              <a:rPr lang="ru-RU" dirty="0" err="1"/>
              <a:t>стовбура</a:t>
            </a:r>
            <a:r>
              <a:rPr lang="ru-RU" dirty="0"/>
              <a:t>, </a:t>
            </a:r>
            <a:r>
              <a:rPr lang="ru-RU" dirty="0" smtClean="0"/>
              <a:t>форму </a:t>
            </a:r>
            <a:r>
              <a:rPr lang="ru-RU" dirty="0" err="1"/>
              <a:t>крони</a:t>
            </a:r>
            <a:r>
              <a:rPr lang="ru-RU" dirty="0"/>
              <a:t>, </a:t>
            </a:r>
            <a:r>
              <a:rPr lang="ru-RU" dirty="0" err="1" smtClean="0"/>
              <a:t>візерунок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корі</a:t>
            </a:r>
            <a:r>
              <a:rPr lang="ru-RU" dirty="0"/>
              <a:t>. А </a:t>
            </a:r>
            <a:r>
              <a:rPr lang="ru-RU" dirty="0" err="1"/>
              <a:t>ще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вони </a:t>
            </a:r>
            <a:r>
              <a:rPr lang="ru-RU" dirty="0" err="1"/>
              <a:t>різняться</a:t>
            </a:r>
            <a:r>
              <a:rPr lang="ru-RU" dirty="0"/>
              <a:t> </a:t>
            </a:r>
            <a:r>
              <a:rPr lang="ru-RU" dirty="0" err="1"/>
              <a:t>листям</a:t>
            </a:r>
            <a:r>
              <a:rPr lang="ru-RU" dirty="0"/>
              <a:t>, </a:t>
            </a:r>
            <a:r>
              <a:rPr lang="ru-RU" dirty="0" err="1" smtClean="0"/>
              <a:t>квітками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плодами </a:t>
            </a:r>
            <a:r>
              <a:rPr lang="ru-RU" dirty="0"/>
              <a:t>і </a:t>
            </a:r>
            <a:r>
              <a:rPr lang="ru-RU" dirty="0" err="1"/>
              <a:t>насінням</a:t>
            </a:r>
            <a:r>
              <a:rPr lang="ru-RU" dirty="0"/>
              <a:t>.</a:t>
            </a:r>
            <a:endParaRPr lang="uk-UA" dirty="0" smtClean="0"/>
          </a:p>
          <a:p>
            <a:endParaRPr lang="uk-UA" dirty="0"/>
          </a:p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347614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гілки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733" y="739612"/>
            <a:ext cx="2538118" cy="37212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0783" y="2600224"/>
            <a:ext cx="121290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стовбур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644838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листя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3392892"/>
            <a:ext cx="1008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коріння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8634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843558"/>
            <a:ext cx="4271768" cy="359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0467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843558"/>
            <a:ext cx="5243734" cy="363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05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Упізнайте рослину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843558"/>
            <a:ext cx="57606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60232" y="843558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48264" y="1131590"/>
            <a:ext cx="504056" cy="33843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628" y="757491"/>
            <a:ext cx="4176688" cy="38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39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67944" y="339502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Кущі 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2251449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Кущі мають кілька здерев'янілих стебел, вкритих корою.</a:t>
            </a:r>
          </a:p>
          <a:p>
            <a:endParaRPr lang="uk-UA" dirty="0"/>
          </a:p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15566"/>
            <a:ext cx="2457450" cy="3362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347614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листя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5352" y="2427734"/>
            <a:ext cx="158417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здерев'янілі стебла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9532" y="3267112"/>
            <a:ext cx="9721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коріння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434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67944" y="339502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Трав'янисті рослини 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75956" y="2067694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/>
              <a:t>Трав'янисті </a:t>
            </a:r>
            <a:r>
              <a:rPr lang="uk-UA" dirty="0" smtClean="0"/>
              <a:t>рослини мають соковиті зелені стебла.</a:t>
            </a:r>
          </a:p>
          <a:p>
            <a:endParaRPr lang="uk-UA" dirty="0"/>
          </a:p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05432" y="1635646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листя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44500" y="2211710"/>
            <a:ext cx="11742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стебло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7850" y="3184844"/>
            <a:ext cx="9721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коріння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276" y="974486"/>
            <a:ext cx="2314575" cy="35528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592" y="1174147"/>
            <a:ext cx="86409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квітка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526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81302" y="411510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Шукаємо відповіді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563638"/>
            <a:ext cx="391362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Чим рослини відрізняються від тварин?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якими ознаками рослини </a:t>
            </a:r>
            <a:endParaRPr lang="uk-UA" sz="20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об’єднують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одну групу?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51470"/>
            <a:ext cx="3314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56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5192" y="339502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Лінія часу рослин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91" y="1131590"/>
            <a:ext cx="8810625" cy="18192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3147814"/>
            <a:ext cx="7465652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Рослини якої групи з’явилися на Землі найпершими?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Рослини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якої групи з’явилися на Землі останніми?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якій групі найбільше видів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uk-UA" i="1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 якій групі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найменше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видів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302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357381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Упорядковуємо інформацію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94" y="915566"/>
            <a:ext cx="7811219" cy="254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3071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5474</TotalTime>
  <Words>398</Words>
  <Application>Microsoft Office PowerPoint</Application>
  <PresentationFormat>Экран (16:9)</PresentationFormat>
  <Paragraphs>122</Paragraphs>
  <Slides>42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42</vt:i4>
      </vt:variant>
    </vt:vector>
  </HeadingPairs>
  <TitlesOfParts>
    <vt:vector size="52" baseType="lpstr">
      <vt:lpstr>Malgun Gothic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224</cp:revision>
  <dcterms:created xsi:type="dcterms:W3CDTF">2016-12-05T23:26:54Z</dcterms:created>
  <dcterms:modified xsi:type="dcterms:W3CDTF">2021-01-31T14:37:59Z</dcterms:modified>
</cp:coreProperties>
</file>