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10"/>
  </p:notesMasterIdLst>
  <p:handoutMasterIdLst>
    <p:handoutMasterId r:id="rId11"/>
  </p:handoutMasterIdLst>
  <p:sldIdLst>
    <p:sldId id="361" r:id="rId4"/>
    <p:sldId id="396" r:id="rId5"/>
    <p:sldId id="393" r:id="rId6"/>
    <p:sldId id="401" r:id="rId7"/>
    <p:sldId id="400" r:id="rId8"/>
    <p:sldId id="292" r:id="rId9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771B"/>
    <a:srgbClr val="F9AA4C"/>
    <a:srgbClr val="D33530"/>
    <a:srgbClr val="2A8663"/>
    <a:srgbClr val="FE51C2"/>
    <a:srgbClr val="FF62BC"/>
    <a:srgbClr val="FFF500"/>
    <a:srgbClr val="E663E2"/>
    <a:srgbClr val="E6E6E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76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810" y="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2021-03-28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2021-03-28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30132373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666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7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6.xml"/><Relationship Id="rId16" Type="http://schemas.openxmlformats.org/officeDocument/2006/relationships/slideLayout" Target="../slideLayouts/slideLayout20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  <p:sldLayoutId id="2147483675" r:id="rId4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398965" y="2283718"/>
            <a:ext cx="4745035" cy="576064"/>
          </a:xfrm>
        </p:spPr>
        <p:txBody>
          <a:bodyPr/>
          <a:lstStyle/>
          <a:p>
            <a:r>
              <a:rPr lang="uk-UA" b="1" dirty="0" smtClean="0"/>
              <a:t>Малюємо </a:t>
            </a:r>
          </a:p>
          <a:p>
            <a:r>
              <a:rPr lang="uk-UA" b="1" dirty="0" smtClean="0"/>
              <a:t>карту-схему</a:t>
            </a:r>
            <a:endParaRPr lang="ru-RU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251520" y="4731990"/>
            <a:ext cx="4572000" cy="288032"/>
          </a:xfrm>
        </p:spPr>
        <p:txBody>
          <a:bodyPr/>
          <a:lstStyle/>
          <a:p>
            <a:r>
              <a:rPr lang="uk-UA" altLang="ko-KR" sz="1200" dirty="0"/>
              <a:t>До підручника «Я досліджую світ. 3 клас». </a:t>
            </a:r>
            <a:endParaRPr lang="uk-UA" altLang="ko-KR" sz="1200" dirty="0" smtClean="0"/>
          </a:p>
          <a:p>
            <a:r>
              <a:rPr lang="uk-UA" altLang="ko-KR" sz="1200" dirty="0" smtClean="0"/>
              <a:t>Видавництво </a:t>
            </a:r>
            <a:r>
              <a:rPr lang="uk-UA" altLang="ko-KR" sz="1200" dirty="0"/>
              <a:t>«Літера</a:t>
            </a:r>
            <a:r>
              <a:rPr lang="uk-UA" altLang="ko-KR" sz="1200" dirty="0" smtClean="0"/>
              <a:t>». </a:t>
            </a:r>
            <a:r>
              <a:rPr lang="en-US" altLang="ko-KR" sz="1200" dirty="0"/>
              <a:t>©</a:t>
            </a:r>
            <a:r>
              <a:rPr lang="uk-UA" altLang="ko-KR" sz="1200" dirty="0"/>
              <a:t> Іщенко О. Л., 2020</a:t>
            </a:r>
            <a:endParaRPr lang="ko-KR" altLang="en-US" sz="1200" dirty="0"/>
          </a:p>
        </p:txBody>
      </p:sp>
      <p:sp>
        <p:nvSpPr>
          <p:cNvPr id="5" name="Oval 4"/>
          <p:cNvSpPr/>
          <p:nvPr/>
        </p:nvSpPr>
        <p:spPr>
          <a:xfrm>
            <a:off x="3484565" y="2114550"/>
            <a:ext cx="914400" cy="9144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Rectangle 16"/>
          <p:cNvSpPr/>
          <p:nvPr/>
        </p:nvSpPr>
        <p:spPr>
          <a:xfrm rot="2700000">
            <a:off x="3750518" y="2228880"/>
            <a:ext cx="382495" cy="685741"/>
          </a:xfrm>
          <a:custGeom>
            <a:avLst/>
            <a:gdLst/>
            <a:ahLst/>
            <a:cxnLst/>
            <a:rect l="l" t="t" r="r" b="b"/>
            <a:pathLst>
              <a:path w="2232248" h="4001999">
                <a:moveTo>
                  <a:pt x="1116887" y="0"/>
                </a:moveTo>
                <a:cubicBezTo>
                  <a:pt x="1270748" y="4762"/>
                  <a:pt x="1433283" y="120651"/>
                  <a:pt x="1447291" y="308459"/>
                </a:cubicBezTo>
                <a:cubicBezTo>
                  <a:pt x="1483174" y="544979"/>
                  <a:pt x="1283237" y="603082"/>
                  <a:pt x="1339988" y="887363"/>
                </a:cubicBezTo>
                <a:lnTo>
                  <a:pt x="2232248" y="887363"/>
                </a:lnTo>
                <a:lnTo>
                  <a:pt x="2232248" y="1778237"/>
                </a:lnTo>
                <a:cubicBezTo>
                  <a:pt x="1956566" y="1829261"/>
                  <a:pt x="1897086" y="1634366"/>
                  <a:pt x="1663321" y="1669832"/>
                </a:cubicBezTo>
                <a:cubicBezTo>
                  <a:pt x="1475513" y="1683840"/>
                  <a:pt x="1359624" y="1846375"/>
                  <a:pt x="1354862" y="2000236"/>
                </a:cubicBezTo>
                <a:cubicBezTo>
                  <a:pt x="1358037" y="2135389"/>
                  <a:pt x="1477787" y="2334920"/>
                  <a:pt x="1701420" y="2336507"/>
                </a:cubicBezTo>
                <a:cubicBezTo>
                  <a:pt x="1972077" y="2308709"/>
                  <a:pt x="1932339" y="2176007"/>
                  <a:pt x="2232248" y="2187989"/>
                </a:cubicBezTo>
                <a:lnTo>
                  <a:pt x="2232248" y="3119611"/>
                </a:lnTo>
                <a:lnTo>
                  <a:pt x="1303259" y="3119611"/>
                </a:lnTo>
                <a:cubicBezTo>
                  <a:pt x="1289664" y="3424971"/>
                  <a:pt x="1423682" y="3383289"/>
                  <a:pt x="1451633" y="3655441"/>
                </a:cubicBezTo>
                <a:cubicBezTo>
                  <a:pt x="1450046" y="3879074"/>
                  <a:pt x="1250515" y="3998824"/>
                  <a:pt x="1115362" y="4001999"/>
                </a:cubicBezTo>
                <a:cubicBezTo>
                  <a:pt x="961501" y="3997237"/>
                  <a:pt x="798966" y="3881348"/>
                  <a:pt x="784958" y="3693540"/>
                </a:cubicBezTo>
                <a:cubicBezTo>
                  <a:pt x="749282" y="3458385"/>
                  <a:pt x="946712" y="3399594"/>
                  <a:pt x="892811" y="3119611"/>
                </a:cubicBezTo>
                <a:lnTo>
                  <a:pt x="0" y="3119611"/>
                </a:lnTo>
                <a:lnTo>
                  <a:pt x="0" y="2203607"/>
                </a:lnTo>
                <a:cubicBezTo>
                  <a:pt x="285884" y="2145799"/>
                  <a:pt x="343730" y="2346665"/>
                  <a:pt x="580754" y="2310706"/>
                </a:cubicBezTo>
                <a:cubicBezTo>
                  <a:pt x="768562" y="2296698"/>
                  <a:pt x="884451" y="2134163"/>
                  <a:pt x="889213" y="1980302"/>
                </a:cubicBezTo>
                <a:cubicBezTo>
                  <a:pt x="886038" y="1845149"/>
                  <a:pt x="766288" y="1645618"/>
                  <a:pt x="542655" y="1644031"/>
                </a:cubicBezTo>
                <a:cubicBezTo>
                  <a:pt x="268493" y="1672188"/>
                  <a:pt x="312817" y="1807984"/>
                  <a:pt x="0" y="1792208"/>
                </a:cubicBezTo>
                <a:lnTo>
                  <a:pt x="0" y="887363"/>
                </a:lnTo>
                <a:lnTo>
                  <a:pt x="928847" y="887363"/>
                </a:lnTo>
                <a:cubicBezTo>
                  <a:pt x="944034" y="576570"/>
                  <a:pt x="808718" y="620178"/>
                  <a:pt x="780616" y="346558"/>
                </a:cubicBezTo>
                <a:cubicBezTo>
                  <a:pt x="782203" y="122925"/>
                  <a:pt x="981734" y="3175"/>
                  <a:pt x="1116887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5034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195486"/>
            <a:ext cx="6562337" cy="4387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2792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380312" y="3075806"/>
            <a:ext cx="64807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47535" y="343149"/>
            <a:ext cx="404892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altLang="ko-KR" sz="2400" dirty="0">
                <a:solidFill>
                  <a:srgbClr val="EC771B"/>
                </a:solidFill>
              </a:rPr>
              <a:t>Що має бути на карті-схемі</a:t>
            </a:r>
            <a:endParaRPr lang="ko-KR" altLang="en-US" sz="2400" dirty="0">
              <a:solidFill>
                <a:srgbClr val="EC771B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1803" y="1035599"/>
            <a:ext cx="2160240" cy="923330"/>
          </a:xfrm>
          <a:prstGeom prst="rect">
            <a:avLst/>
          </a:prstGeom>
          <a:solidFill>
            <a:srgbClr val="F9AA4C"/>
          </a:solidFill>
        </p:spPr>
        <p:txBody>
          <a:bodyPr wrap="square" rtlCol="0">
            <a:spAutoFit/>
          </a:bodyPr>
          <a:lstStyle/>
          <a:p>
            <a:pPr algn="ctr"/>
            <a:endParaRPr lang="uk-UA" dirty="0" smtClean="0">
              <a:solidFill>
                <a:schemeClr val="bg1"/>
              </a:solidFill>
            </a:endParaRPr>
          </a:p>
          <a:p>
            <a:pPr algn="ctr"/>
            <a:r>
              <a:rPr lang="uk-UA" dirty="0" smtClean="0">
                <a:solidFill>
                  <a:schemeClr val="bg1"/>
                </a:solidFill>
              </a:rPr>
              <a:t>Назва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3023828" y="1281713"/>
            <a:ext cx="2160240" cy="923330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uk-UA" dirty="0" smtClean="0">
              <a:solidFill>
                <a:schemeClr val="bg1"/>
              </a:solidFill>
            </a:endParaRPr>
          </a:p>
          <a:p>
            <a:pPr algn="ctr"/>
            <a:r>
              <a:rPr lang="uk-UA" dirty="0" smtClean="0">
                <a:solidFill>
                  <a:schemeClr val="bg1"/>
                </a:solidFill>
              </a:rPr>
              <a:t>Легенда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364088" y="1140458"/>
            <a:ext cx="2304256" cy="1200329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uk-UA" dirty="0" smtClean="0">
              <a:solidFill>
                <a:schemeClr val="bg1"/>
              </a:solidFill>
            </a:endParaRPr>
          </a:p>
          <a:p>
            <a:pPr algn="ctr"/>
            <a:r>
              <a:rPr lang="uk-UA" dirty="0" smtClean="0">
                <a:solidFill>
                  <a:schemeClr val="bg1"/>
                </a:solidFill>
              </a:rPr>
              <a:t>Позначення сторін світу</a:t>
            </a:r>
          </a:p>
          <a:p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259632" y="2414667"/>
            <a:ext cx="2664296" cy="175432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pPr algn="ctr"/>
            <a:endParaRPr lang="uk-UA" dirty="0" smtClean="0">
              <a:solidFill>
                <a:schemeClr val="bg1"/>
              </a:solidFill>
            </a:endParaRPr>
          </a:p>
          <a:p>
            <a:pPr algn="ctr"/>
            <a:r>
              <a:rPr lang="uk-UA" dirty="0" smtClean="0">
                <a:solidFill>
                  <a:schemeClr val="bg1"/>
                </a:solidFill>
              </a:rPr>
              <a:t>Стільки деталей, щоб отримати загальне </a:t>
            </a:r>
          </a:p>
          <a:p>
            <a:pPr algn="ctr"/>
            <a:r>
              <a:rPr lang="uk-UA" dirty="0" smtClean="0">
                <a:solidFill>
                  <a:schemeClr val="bg1"/>
                </a:solidFill>
              </a:rPr>
              <a:t>уявлення (не кожен </a:t>
            </a:r>
          </a:p>
          <a:p>
            <a:pPr algn="ctr"/>
            <a:r>
              <a:rPr lang="uk-UA" dirty="0" smtClean="0">
                <a:solidFill>
                  <a:schemeClr val="bg1"/>
                </a:solidFill>
              </a:rPr>
              <a:t>будинок чи дерево)</a:t>
            </a:r>
          </a:p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16016" y="2645499"/>
            <a:ext cx="2844316" cy="92333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endParaRPr lang="uk-UA" dirty="0" smtClean="0">
              <a:solidFill>
                <a:schemeClr val="bg1"/>
              </a:solidFill>
            </a:endParaRPr>
          </a:p>
          <a:p>
            <a:r>
              <a:rPr lang="uk-UA" dirty="0" smtClean="0">
                <a:solidFill>
                  <a:schemeClr val="bg1"/>
                </a:solidFill>
              </a:rPr>
              <a:t>Прості лінії і зображення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91051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555526"/>
            <a:ext cx="6835652" cy="3850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499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39952" y="1059582"/>
            <a:ext cx="720080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7164288" y="1779662"/>
            <a:ext cx="1008112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23928" y="2643758"/>
            <a:ext cx="936104" cy="43204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0" y="17430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</a:t>
            </a:r>
            <a:endParaRPr kumimoji="0" lang="uk-UA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30289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" name="TextBox 1"/>
          <p:cNvSpPr txBox="1"/>
          <p:nvPr/>
        </p:nvSpPr>
        <p:spPr>
          <a:xfrm>
            <a:off x="683568" y="411510"/>
            <a:ext cx="59766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smtClean="0">
                <a:solidFill>
                  <a:srgbClr val="EC771B"/>
                </a:solidFill>
              </a:rPr>
              <a:t>Обговорення робіт у парах</a:t>
            </a:r>
          </a:p>
          <a:p>
            <a:endParaRPr lang="uk-UA" dirty="0"/>
          </a:p>
          <a:p>
            <a:r>
              <a:rPr lang="uk-UA" dirty="0" smtClean="0"/>
              <a:t>Перевірте, чи є на карті все, що має бути.</a:t>
            </a:r>
          </a:p>
          <a:p>
            <a:endParaRPr lang="uk-UA" dirty="0"/>
          </a:p>
          <a:p>
            <a:r>
              <a:rPr lang="uk-UA" dirty="0" smtClean="0"/>
              <a:t>Що можна було б покращити?</a:t>
            </a:r>
          </a:p>
          <a:p>
            <a:endParaRPr lang="uk-UA" dirty="0"/>
          </a:p>
          <a:p>
            <a:r>
              <a:rPr lang="uk-UA" dirty="0" smtClean="0"/>
              <a:t>Що вийшло дуже вдало?</a:t>
            </a:r>
          </a:p>
          <a:p>
            <a:endParaRPr lang="uk-UA" dirty="0"/>
          </a:p>
          <a:p>
            <a:r>
              <a:rPr lang="uk-UA" dirty="0" smtClean="0"/>
              <a:t>Чого ви могли би повчитися в товариша?</a:t>
            </a:r>
          </a:p>
          <a:p>
            <a:endParaRPr lang="uk-UA" dirty="0"/>
          </a:p>
          <a:p>
            <a:r>
              <a:rPr lang="uk-UA" dirty="0" smtClean="0"/>
              <a:t>Чим би ви могли допомогти своєму товаришу?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578" y="1275606"/>
            <a:ext cx="3363838" cy="3363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1773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08528" y="519294"/>
            <a:ext cx="410667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/>
              <a:t>Я можу пояснити, для чого потрібна карта-схема.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52" name="TextBox 10"/>
          <p:cNvSpPr txBox="1"/>
          <p:nvPr/>
        </p:nvSpPr>
        <p:spPr bwMode="auto">
          <a:xfrm>
            <a:off x="4393716" y="1656927"/>
            <a:ext cx="428325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порівняти карту-схему та </a:t>
            </a:r>
            <a:endParaRPr lang="uk-UA" dirty="0" smtClean="0"/>
          </a:p>
          <a:p>
            <a:pPr lvl="0"/>
            <a:r>
              <a:rPr lang="uk-UA" dirty="0" smtClean="0"/>
              <a:t>карту </a:t>
            </a:r>
            <a:r>
              <a:rPr lang="uk-UA" dirty="0"/>
              <a:t>міста.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26799" y="2566029"/>
            <a:ext cx="421888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/>
              <a:t>Я можу намалювати просту </a:t>
            </a:r>
          </a:p>
          <a:p>
            <a:pPr lvl="0"/>
            <a:r>
              <a:rPr lang="uk-UA"/>
              <a:t>карту-схему з урахуванням сторін </a:t>
            </a:r>
          </a:p>
          <a:p>
            <a:pPr lvl="0"/>
            <a:r>
              <a:rPr lang="uk-UA"/>
              <a:t>світу.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/>
              <a:t>Перевіряю себе</a:t>
            </a:r>
            <a:endParaRPr lang="ru-RU" dirty="0"/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0" name="TextBox 10"/>
          <p:cNvSpPr txBox="1"/>
          <p:nvPr/>
        </p:nvSpPr>
        <p:spPr bwMode="auto">
          <a:xfrm>
            <a:off x="4311651" y="3651870"/>
            <a:ext cx="4218882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</a:t>
            </a:r>
            <a:r>
              <a:rPr lang="uk-UA" dirty="0" smtClean="0"/>
              <a:t>вчуся обговорювати з товаришем </a:t>
            </a:r>
          </a:p>
          <a:p>
            <a:pPr lvl="0"/>
            <a:r>
              <a:rPr lang="uk-UA" dirty="0"/>
              <a:t>р</a:t>
            </a:r>
            <a:r>
              <a:rPr lang="uk-UA" dirty="0" smtClean="0"/>
              <a:t>оботи одне одного.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10741</TotalTime>
  <Words>140</Words>
  <Application>Microsoft Office PowerPoint</Application>
  <PresentationFormat>Экран (16:9)</PresentationFormat>
  <Paragraphs>45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6</vt:i4>
      </vt:variant>
    </vt:vector>
  </HeadingPairs>
  <TitlesOfParts>
    <vt:vector size="15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377</cp:revision>
  <dcterms:created xsi:type="dcterms:W3CDTF">2016-12-05T23:26:54Z</dcterms:created>
  <dcterms:modified xsi:type="dcterms:W3CDTF">2021-03-28T13:26:51Z</dcterms:modified>
</cp:coreProperties>
</file>