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21" r:id="rId3"/>
    <p:sldId id="277" r:id="rId4"/>
    <p:sldId id="338" r:id="rId5"/>
    <p:sldId id="339" r:id="rId6"/>
    <p:sldId id="341" r:id="rId7"/>
    <p:sldId id="342" r:id="rId8"/>
    <p:sldId id="261" r:id="rId9"/>
    <p:sldId id="30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22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НЕРІВНОСТІ ЗІ ЗМІННОЮ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Математичний диктант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3600" dirty="0" smtClean="0"/>
              <a:t>Добуток чисел 5 і 6 </a:t>
            </a:r>
            <a:br>
              <a:rPr lang="uk-UA" sz="3600" dirty="0" smtClean="0"/>
            </a:br>
            <a:r>
              <a:rPr lang="uk-UA" sz="3600" dirty="0" smtClean="0"/>
              <a:t>більший за добуток числа 5 і змінної </a:t>
            </a:r>
            <a:r>
              <a:rPr lang="uk-UA" sz="3600" i="1" dirty="0" smtClean="0"/>
              <a:t>а</a:t>
            </a:r>
            <a:r>
              <a:rPr lang="uk-UA" sz="3600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571472" y="2285992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dirty="0" smtClean="0"/>
              <a:t>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6 &gt; 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uk-UA" sz="4400" b="1" i="1" dirty="0" smtClean="0"/>
              <a:t>а</a:t>
            </a:r>
          </a:p>
          <a:p>
            <a:r>
              <a:rPr lang="uk-UA" sz="4400" b="1" dirty="0" smtClean="0"/>
              <a:t>Якщо</a:t>
            </a:r>
            <a:r>
              <a:rPr lang="uk-UA" sz="4400" b="1" i="1" dirty="0" smtClean="0"/>
              <a:t> а </a:t>
            </a:r>
            <a:r>
              <a:rPr lang="uk-UA" sz="4400" b="1" dirty="0" smtClean="0"/>
              <a:t>= 4, то 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6 &gt; 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uk-UA" sz="4400" b="1" i="1" dirty="0" smtClean="0"/>
              <a:t>а; </a:t>
            </a:r>
          </a:p>
          <a:p>
            <a:r>
              <a:rPr lang="uk-UA" sz="4400" b="1" i="1" dirty="0" smtClean="0"/>
              <a:t>			 </a:t>
            </a:r>
            <a:r>
              <a:rPr lang="uk-UA" sz="4400" b="1" dirty="0" smtClean="0"/>
              <a:t>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6 &gt; 5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4;</a:t>
            </a:r>
          </a:p>
          <a:p>
            <a:r>
              <a:rPr lang="uk-UA" sz="4400" b="1" dirty="0" smtClean="0"/>
              <a:t>			  30 &gt; 20.</a:t>
            </a:r>
          </a:p>
          <a:p>
            <a:endParaRPr lang="uk-UA" sz="4400" b="1" i="1" dirty="0" smtClean="0"/>
          </a:p>
          <a:p>
            <a:r>
              <a:rPr lang="uk-UA" sz="4400" b="1" dirty="0" smtClean="0"/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 fontScale="90000"/>
          </a:bodyPr>
          <a:lstStyle/>
          <a:p>
            <a:pPr lvl="0"/>
            <a:r>
              <a:rPr lang="uk-UA" sz="3600" dirty="0" smtClean="0"/>
              <a:t>Добуток чисел 4 і 3 менший за добуток числа 4 і змінної </a:t>
            </a:r>
            <a:r>
              <a:rPr lang="uk-UA" sz="3600" i="1" dirty="0" smtClean="0"/>
              <a:t>с</a:t>
            </a:r>
            <a:r>
              <a:rPr lang="uk-UA" sz="3600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Прямокутник 1"/>
          <p:cNvSpPr/>
          <p:nvPr/>
        </p:nvSpPr>
        <p:spPr>
          <a:xfrm>
            <a:off x="571472" y="1500174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b="1" dirty="0" smtClean="0"/>
              <a:t>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3 &lt; 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uk-UA" sz="4400" b="1" i="1" dirty="0" smtClean="0"/>
              <a:t>с</a:t>
            </a:r>
          </a:p>
          <a:p>
            <a:r>
              <a:rPr lang="uk-UA" sz="4400" b="1" dirty="0" smtClean="0"/>
              <a:t>Якщо</a:t>
            </a:r>
            <a:r>
              <a:rPr lang="uk-UA" sz="4400" b="1" i="1" dirty="0" smtClean="0"/>
              <a:t> с </a:t>
            </a:r>
            <a:r>
              <a:rPr lang="uk-UA" sz="4400" b="1" dirty="0" smtClean="0"/>
              <a:t>= 4, то 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3 &lt; 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uk-UA" sz="4400" b="1" i="1" dirty="0" smtClean="0"/>
              <a:t>с; </a:t>
            </a:r>
          </a:p>
          <a:p>
            <a:r>
              <a:rPr lang="uk-UA" sz="4400" b="1" i="1" dirty="0" smtClean="0"/>
              <a:t>			 </a:t>
            </a:r>
            <a:r>
              <a:rPr lang="uk-UA" sz="4400" b="1" dirty="0" smtClean="0"/>
              <a:t>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3 &lt; 4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4;</a:t>
            </a:r>
          </a:p>
          <a:p>
            <a:r>
              <a:rPr lang="uk-UA" sz="4400" b="1" dirty="0" smtClean="0"/>
              <a:t>			  12 &lt; 16.</a:t>
            </a:r>
          </a:p>
          <a:p>
            <a:endParaRPr lang="uk-UA" sz="4400" b="1" i="1" dirty="0" smtClean="0"/>
          </a:p>
          <a:p>
            <a:r>
              <a:rPr lang="uk-UA" sz="4400" b="1" dirty="0" smtClean="0"/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28441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260648"/>
            <a:ext cx="9108504" cy="1656184"/>
          </a:xfrm>
        </p:spPr>
        <p:txBody>
          <a:bodyPr>
            <a:normAutofit/>
          </a:bodyPr>
          <a:lstStyle/>
          <a:p>
            <a:pPr lvl="0"/>
            <a:r>
              <a:rPr lang="uk-UA" sz="3600" dirty="0" smtClean="0"/>
              <a:t>Добуток чисел 8 і 4 більший за добуток числа 8 і змінної </a:t>
            </a:r>
            <a:r>
              <a:rPr lang="en-US" sz="3600" i="1" dirty="0" smtClean="0"/>
              <a:t>m</a:t>
            </a:r>
            <a:endParaRPr lang="ru-RU" sz="3600" dirty="0"/>
          </a:p>
        </p:txBody>
      </p:sp>
      <p:sp>
        <p:nvSpPr>
          <p:cNvPr id="4" name="Прямокутник 1"/>
          <p:cNvSpPr/>
          <p:nvPr/>
        </p:nvSpPr>
        <p:spPr>
          <a:xfrm>
            <a:off x="571472" y="1500174"/>
            <a:ext cx="80010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en-US" sz="4400" b="1" dirty="0" smtClean="0"/>
              <a:t>4</a:t>
            </a:r>
            <a:r>
              <a:rPr lang="uk-UA" sz="4400" b="1" dirty="0" smtClean="0"/>
              <a:t> &lt; </a:t>
            </a:r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en-US" sz="4400" b="1" i="1" dirty="0" smtClean="0"/>
              <a:t>m</a:t>
            </a:r>
            <a:endParaRPr lang="uk-UA" sz="4400" b="1" i="1" dirty="0" smtClean="0"/>
          </a:p>
          <a:p>
            <a:r>
              <a:rPr lang="uk-UA" sz="4400" b="1" dirty="0" smtClean="0"/>
              <a:t>Якщо</a:t>
            </a:r>
            <a:r>
              <a:rPr lang="uk-UA" sz="4400" b="1" i="1" dirty="0" smtClean="0"/>
              <a:t> </a:t>
            </a:r>
            <a:r>
              <a:rPr lang="en-US" sz="4400" b="1" i="1" dirty="0" smtClean="0"/>
              <a:t>m</a:t>
            </a:r>
            <a:r>
              <a:rPr lang="uk-UA" sz="4400" b="1" i="1" dirty="0" smtClean="0"/>
              <a:t> </a:t>
            </a:r>
            <a:r>
              <a:rPr lang="uk-UA" sz="4400" b="1" dirty="0" smtClean="0"/>
              <a:t>= </a:t>
            </a:r>
            <a:r>
              <a:rPr lang="en-US" sz="4400" b="1" dirty="0" smtClean="0"/>
              <a:t>5</a:t>
            </a:r>
            <a:r>
              <a:rPr lang="uk-UA" sz="4400" b="1" dirty="0" smtClean="0"/>
              <a:t>, то </a:t>
            </a:r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en-US" sz="4400" b="1" dirty="0" smtClean="0"/>
              <a:t>4</a:t>
            </a:r>
            <a:r>
              <a:rPr lang="uk-UA" sz="4400" b="1" dirty="0" smtClean="0"/>
              <a:t> &lt; </a:t>
            </a:r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</a:t>
            </a:r>
            <a:r>
              <a:rPr lang="en-US" sz="4400" b="1" i="1" dirty="0" smtClean="0"/>
              <a:t>m</a:t>
            </a:r>
            <a:r>
              <a:rPr lang="uk-UA" sz="4400" b="1" i="1" dirty="0" smtClean="0"/>
              <a:t>; </a:t>
            </a:r>
          </a:p>
          <a:p>
            <a:r>
              <a:rPr lang="uk-UA" sz="4400" b="1" i="1" dirty="0" smtClean="0"/>
              <a:t>			 </a:t>
            </a:r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en-US" sz="4400" b="1" dirty="0" smtClean="0"/>
              <a:t>4</a:t>
            </a:r>
            <a:r>
              <a:rPr lang="uk-UA" sz="4400" b="1" dirty="0" smtClean="0"/>
              <a:t> &lt; </a:t>
            </a:r>
            <a:r>
              <a:rPr lang="en-US" sz="4400" b="1" dirty="0" smtClean="0"/>
              <a:t>8</a:t>
            </a:r>
            <a:r>
              <a:rPr lang="uk-UA" sz="4400" b="1" dirty="0" smtClean="0"/>
              <a:t> </a:t>
            </a:r>
            <a:r>
              <a:rPr lang="he-IL" sz="4400" b="1" dirty="0" smtClean="0"/>
              <a:t>ּּ</a:t>
            </a:r>
            <a:r>
              <a:rPr lang="uk-UA" sz="4400" b="1" dirty="0" smtClean="0"/>
              <a:t>  </a:t>
            </a:r>
            <a:r>
              <a:rPr lang="en-US" sz="4400" b="1" dirty="0" smtClean="0"/>
              <a:t>5</a:t>
            </a:r>
            <a:r>
              <a:rPr lang="uk-UA" sz="4400" b="1" dirty="0" smtClean="0"/>
              <a:t>;</a:t>
            </a:r>
          </a:p>
          <a:p>
            <a:r>
              <a:rPr lang="uk-UA" sz="4400" b="1" dirty="0" smtClean="0"/>
              <a:t>			  </a:t>
            </a:r>
            <a:r>
              <a:rPr lang="en-US" sz="4400" b="1" dirty="0" smtClean="0"/>
              <a:t>32</a:t>
            </a:r>
            <a:r>
              <a:rPr lang="uk-UA" sz="4400" b="1" dirty="0" smtClean="0"/>
              <a:t> &lt; </a:t>
            </a:r>
            <a:r>
              <a:rPr lang="en-US" sz="4400" b="1" dirty="0" smtClean="0"/>
              <a:t>40</a:t>
            </a:r>
            <a:r>
              <a:rPr lang="uk-UA" sz="4400" b="1" dirty="0" smtClean="0"/>
              <a:t>.</a:t>
            </a:r>
          </a:p>
          <a:p>
            <a:endParaRPr lang="uk-UA" sz="4400" b="1" i="1" dirty="0" smtClean="0"/>
          </a:p>
          <a:p>
            <a:r>
              <a:rPr lang="uk-UA" sz="4400" b="1" dirty="0" smtClean="0"/>
              <a:t> </a:t>
            </a:r>
            <a:endParaRPr lang="ru-RU" sz="4400" b="1" dirty="0"/>
          </a:p>
        </p:txBody>
      </p:sp>
    </p:spTree>
    <p:extLst>
      <p:ext uri="{BB962C8B-B14F-4D97-AF65-F5344CB8AC3E}">
        <p14:creationId xmlns="" xmlns:p14="http://schemas.microsoft.com/office/powerpoint/2010/main" val="168690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1"/>
            <a:ext cx="9144000" cy="531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285728"/>
            <a:ext cx="77801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Усно</a:t>
            </a:r>
            <a:r>
              <a:rPr lang="ru-RU" sz="2800" dirty="0" smtClean="0"/>
              <a:t> </a:t>
            </a:r>
            <a:r>
              <a:rPr lang="ru-RU" sz="2800" dirty="0" err="1" smtClean="0"/>
              <a:t>обчисли</a:t>
            </a:r>
            <a:r>
              <a:rPr lang="ru-RU" sz="2800" dirty="0" smtClean="0"/>
              <a:t> </a:t>
            </a:r>
            <a:r>
              <a:rPr lang="ru-RU" sz="2800" dirty="0" err="1" smtClean="0"/>
              <a:t>вирази</a:t>
            </a:r>
            <a:r>
              <a:rPr lang="ru-RU" sz="2800" dirty="0" smtClean="0"/>
              <a:t> </a:t>
            </a:r>
            <a:r>
              <a:rPr lang="ru-RU" sz="2800" dirty="0" err="1" smtClean="0"/>
              <a:t>зі</a:t>
            </a:r>
            <a:r>
              <a:rPr lang="ru-RU" sz="2800" dirty="0" smtClean="0"/>
              <a:t> </a:t>
            </a:r>
            <a:r>
              <a:rPr lang="ru-RU" sz="2800" dirty="0" err="1" smtClean="0"/>
              <a:t>змінною</a:t>
            </a:r>
            <a:r>
              <a:rPr lang="ru-RU" sz="2800" dirty="0" smtClean="0"/>
              <a:t>, </a:t>
            </a:r>
            <a:r>
              <a:rPr lang="ru-RU" sz="2800" dirty="0" err="1" smtClean="0"/>
              <a:t>якщо</a:t>
            </a:r>
            <a:r>
              <a:rPr lang="ru-RU" sz="2800" dirty="0" smtClean="0"/>
              <a:t> </a:t>
            </a:r>
            <a:r>
              <a:rPr lang="ru-RU" sz="2800" i="1" dirty="0" smtClean="0"/>
              <a:t>а</a:t>
            </a:r>
            <a:r>
              <a:rPr lang="ru-RU" sz="2800" dirty="0" smtClean="0"/>
              <a:t> = </a:t>
            </a:r>
            <a:r>
              <a:rPr lang="ru-RU" sz="2800" dirty="0" smtClean="0"/>
              <a:t>4.</a:t>
            </a:r>
            <a:endParaRPr lang="en-US" sz="2800" dirty="0" smtClean="0"/>
          </a:p>
          <a:p>
            <a:r>
              <a:rPr lang="ru-RU" sz="2800" dirty="0" smtClean="0"/>
              <a:t>Упиши </a:t>
            </a:r>
            <a:r>
              <a:rPr lang="ru-RU" sz="2800" dirty="0" err="1" smtClean="0"/>
              <a:t>результати</a:t>
            </a:r>
            <a:r>
              <a:rPr lang="ru-RU" sz="2800" dirty="0" smtClean="0"/>
              <a:t> в </a:t>
            </a:r>
            <a:r>
              <a:rPr lang="ru-RU" sz="2800" dirty="0" err="1" smtClean="0"/>
              <a:t>календар</a:t>
            </a:r>
            <a:r>
              <a:rPr lang="ru-RU" sz="2800" dirty="0" smtClean="0"/>
              <a:t> погоди за </a:t>
            </a:r>
            <a:r>
              <a:rPr lang="ru-RU" sz="2800" dirty="0" err="1" smtClean="0"/>
              <a:t>зразком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7929618" cy="1247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4282" y="5072074"/>
            <a:ext cx="9144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800" dirty="0" smtClean="0"/>
              <a:t>Побудуй стовпчикову діаграму за даними календаря. 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Коли </a:t>
            </a:r>
            <a:r>
              <a:rPr lang="ru-RU" sz="2800" dirty="0" err="1" smtClean="0"/>
              <a:t>була</a:t>
            </a:r>
            <a:r>
              <a:rPr lang="ru-RU" sz="2800" dirty="0" smtClean="0"/>
              <a:t> </a:t>
            </a:r>
            <a:r>
              <a:rPr lang="ru-RU" sz="2800" dirty="0" err="1" smtClean="0"/>
              <a:t>найвища</a:t>
            </a:r>
            <a:r>
              <a:rPr lang="ru-RU" sz="2800" dirty="0" smtClean="0"/>
              <a:t> температура </a:t>
            </a:r>
            <a:r>
              <a:rPr lang="ru-RU" sz="2800" dirty="0" err="1" smtClean="0"/>
              <a:t>повітря</a:t>
            </a:r>
            <a:r>
              <a:rPr lang="ru-RU" sz="2800" dirty="0" smtClean="0"/>
              <a:t>? А </a:t>
            </a:r>
            <a:r>
              <a:rPr lang="ru-RU" sz="2800" dirty="0" err="1" smtClean="0"/>
              <a:t>найнижча</a:t>
            </a:r>
            <a:r>
              <a:rPr lang="ru-RU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У </a:t>
            </a:r>
            <a:r>
              <a:rPr lang="ru-RU" sz="2800" dirty="0" err="1" smtClean="0"/>
              <a:t>які</a:t>
            </a:r>
            <a:r>
              <a:rPr lang="ru-RU" sz="2800" dirty="0" smtClean="0"/>
              <a:t> </a:t>
            </a:r>
            <a:r>
              <a:rPr lang="ru-RU" sz="2800" dirty="0" err="1" smtClean="0"/>
              <a:t>дні</a:t>
            </a:r>
            <a:r>
              <a:rPr lang="ru-RU" sz="2800" dirty="0" smtClean="0"/>
              <a:t> </a:t>
            </a:r>
            <a:r>
              <a:rPr lang="uk-UA" sz="2800" dirty="0" smtClean="0"/>
              <a:t>тижня </a:t>
            </a:r>
            <a:r>
              <a:rPr lang="ru-RU" sz="2800" dirty="0" err="1" smtClean="0"/>
              <a:t>була</a:t>
            </a:r>
            <a:r>
              <a:rPr lang="ru-RU" sz="2800" dirty="0" smtClean="0"/>
              <a:t> </a:t>
            </a:r>
            <a:r>
              <a:rPr lang="ru-RU" sz="2800" dirty="0" err="1" smtClean="0"/>
              <a:t>однакова</a:t>
            </a:r>
            <a:r>
              <a:rPr lang="ru-RU" sz="2800" dirty="0" smtClean="0"/>
              <a:t> температура </a:t>
            </a:r>
            <a:r>
              <a:rPr lang="ru-RU" sz="2800" dirty="0" err="1" smtClean="0"/>
              <a:t>повітря</a:t>
            </a:r>
            <a:r>
              <a:rPr lang="ru-RU" sz="2800" dirty="0" smtClean="0"/>
              <a:t>? 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571744"/>
            <a:ext cx="3749190" cy="217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820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3600" dirty="0" smtClean="0"/>
              <a:t> </a:t>
            </a:r>
            <a:r>
              <a:rPr lang="uk-UA" sz="3600" dirty="0" smtClean="0"/>
              <a:t>Я можу довести істинність нерівності при заданих значеннях букви.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3600" dirty="0" smtClean="0"/>
              <a:t> </a:t>
            </a:r>
            <a:r>
              <a:rPr lang="uk-UA" sz="3600" dirty="0" smtClean="0"/>
              <a:t>Я вмію добирати числові значення змінною, щоб розв’язати нерівність.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3600" dirty="0" smtClean="0"/>
              <a:t> </a:t>
            </a:r>
            <a:r>
              <a:rPr lang="uk-UA" sz="3600" dirty="0" smtClean="0"/>
              <a:t>Я вмію складати до задачі вирази зі змінною і розв’язувати її при заданому значенні змінної.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3600" dirty="0" smtClean="0"/>
              <a:t> </a:t>
            </a:r>
            <a:r>
              <a:rPr lang="uk-UA" sz="3600" dirty="0" smtClean="0"/>
              <a:t>Я вмію читати дані таблиці, аналізувати їх.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683568" y="90872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Як розв’язати нерівність зі змінною?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Що було складним на уроці? З чим впоралися легко?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2436</TotalTime>
  <Words>221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Урок 22 НЕРІВНОСТІ ЗІ ЗМІННОЮ</vt:lpstr>
      <vt:lpstr>Математичний диктант</vt:lpstr>
      <vt:lpstr>Добуток чисел 5 і 6  більший за добуток числа 5 і змінної а. </vt:lpstr>
      <vt:lpstr>Добуток чисел 4 і 3 менший за добуток числа 4 і змінної с. </vt:lpstr>
      <vt:lpstr>Добуток чисел 8 і 4 більший за добуток числа 8 і змінної m</vt:lpstr>
      <vt:lpstr>Слайд 6</vt:lpstr>
      <vt:lpstr>Слайд 7</vt:lpstr>
      <vt:lpstr>Слайд 8</vt:lpstr>
      <vt:lpstr>Слайд 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79</cp:revision>
  <dcterms:created xsi:type="dcterms:W3CDTF">2020-08-25T18:04:13Z</dcterms:created>
  <dcterms:modified xsi:type="dcterms:W3CDTF">2020-10-04T13:30:06Z</dcterms:modified>
</cp:coreProperties>
</file>