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46" r:id="rId3"/>
    <p:sldId id="321" r:id="rId4"/>
    <p:sldId id="277" r:id="rId5"/>
    <p:sldId id="342" r:id="rId6"/>
    <p:sldId id="343" r:id="rId7"/>
    <p:sldId id="344" r:id="rId8"/>
    <p:sldId id="345" r:id="rId9"/>
    <p:sldId id="314" r:id="rId10"/>
    <p:sldId id="347" r:id="rId11"/>
    <p:sldId id="348" r:id="rId12"/>
    <p:sldId id="349" r:id="rId13"/>
    <p:sldId id="350" r:id="rId14"/>
    <p:sldId id="351" r:id="rId15"/>
    <p:sldId id="261" r:id="rId16"/>
    <p:sldId id="30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67" d="100"/>
          <a:sy n="67" d="100"/>
        </p:scale>
        <p:origin x="-156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A289-F21F-443E-8986-977FE9ACDBF9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87F069-406B-4B2A-AA6E-5FC4E970CF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275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7F069-406B-4B2A-AA6E-5FC4E970CFA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6145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2480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6265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6201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770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7475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4348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5010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6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820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068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607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E7F0D-5F6D-4FE6-9A02-4139659EFC5E}" type="datetimeFigureOut">
              <a:rPr lang="ru-RU" smtClean="0"/>
              <a:pPr/>
              <a:t>04.10.2020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68073-8068-4037-BE9C-B0F141C3A3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7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75928">
            <a:off x="5505075" y="2687009"/>
            <a:ext cx="3192196" cy="3645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3109" y="2492896"/>
            <a:ext cx="3192196" cy="3645024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371600" y="404664"/>
            <a:ext cx="7772400" cy="2088232"/>
          </a:xfrm>
        </p:spPr>
        <p:txBody>
          <a:bodyPr>
            <a:normAutofit/>
          </a:bodyPr>
          <a:lstStyle/>
          <a:p>
            <a:r>
              <a:rPr lang="uk-UA" b="1" dirty="0" smtClean="0"/>
              <a:t>Урок </a:t>
            </a:r>
            <a:r>
              <a:rPr lang="uk-UA" b="1" dirty="0" smtClean="0"/>
              <a:t>21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2800" b="1" dirty="0" smtClean="0">
                <a:solidFill>
                  <a:schemeClr val="accent6"/>
                </a:solidFill>
              </a:rPr>
              <a:t>ОБЕРНЕНІ ЗАДАЧІ ДО ЗАДАЧ НА РІЗНИЦЕВЕ ПОРІВНЯННЯ ДВОХ ДОБУТКІВ</a:t>
            </a:r>
            <a:endParaRPr lang="ru-RU" sz="31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9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разом над задачею 2.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428596" y="3143248"/>
            <a:ext cx="8344544" cy="17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dirty="0" smtClean="0"/>
              <a:t>Перевірте обчислення виразу!</a:t>
            </a:r>
            <a:endParaRPr lang="uk-UA" dirty="0" smtClean="0"/>
          </a:p>
          <a:p>
            <a:pPr algn="l"/>
            <a:r>
              <a:rPr lang="uk-UA" dirty="0" smtClean="0"/>
              <a:t>8 </a:t>
            </a:r>
            <a:r>
              <a:rPr lang="he-IL" dirty="0" smtClean="0"/>
              <a:t>ּ</a:t>
            </a:r>
            <a:r>
              <a:rPr lang="uk-UA" dirty="0" smtClean="0"/>
              <a:t>  3 </a:t>
            </a:r>
            <a:r>
              <a:rPr lang="uk-UA" dirty="0" smtClean="0"/>
              <a:t>– 9 </a:t>
            </a:r>
            <a:r>
              <a:rPr lang="he-IL" dirty="0" smtClean="0"/>
              <a:t>ּ</a:t>
            </a:r>
            <a:r>
              <a:rPr lang="uk-UA" dirty="0" smtClean="0"/>
              <a:t>  2 </a:t>
            </a:r>
            <a:r>
              <a:rPr lang="uk-UA" dirty="0" smtClean="0"/>
              <a:t>= 24 – 18 = 6 (грн)</a:t>
            </a:r>
            <a:endParaRPr lang="ru-RU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357298"/>
            <a:ext cx="775420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разом над задачею 3.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357158" y="1071546"/>
            <a:ext cx="8344544" cy="4500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uk-UA" dirty="0" smtClean="0"/>
              <a:t>Спробуйте скласти інші обернені задачі до задачі № 2 та розв’язати їх:</a:t>
            </a:r>
          </a:p>
          <a:p>
            <a:pPr algn="l">
              <a:buFont typeface="Arial" pitchFamily="34" charset="0"/>
              <a:buChar char="•"/>
            </a:pPr>
            <a:r>
              <a:rPr lang="uk-UA" dirty="0" smtClean="0"/>
              <a:t>на знаходження ціни кілограма цибулі;</a:t>
            </a:r>
          </a:p>
          <a:p>
            <a:pPr algn="l">
              <a:buFont typeface="Arial" pitchFamily="34" charset="0"/>
              <a:buChar char="•"/>
            </a:pPr>
            <a:r>
              <a:rPr lang="uk-UA" dirty="0" smtClean="0"/>
              <a:t>к</a:t>
            </a:r>
            <a:r>
              <a:rPr lang="uk-UA" dirty="0" smtClean="0"/>
              <a:t>ількість картоплі в </a:t>
            </a:r>
            <a:r>
              <a:rPr lang="uk-UA" dirty="0" smtClean="0"/>
              <a:t>кілограмах</a:t>
            </a:r>
            <a:r>
              <a:rPr lang="uk-UA" dirty="0" smtClean="0"/>
              <a:t>;</a:t>
            </a:r>
          </a:p>
          <a:p>
            <a:pPr algn="l">
              <a:buFont typeface="Arial" pitchFamily="34" charset="0"/>
              <a:buChar char="•"/>
            </a:pPr>
            <a:r>
              <a:rPr lang="uk-UA" dirty="0" smtClean="0"/>
              <a:t>кількість цибулі в кілограмах.</a:t>
            </a:r>
          </a:p>
          <a:p>
            <a:pPr algn="l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14282" y="21429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в парах над задачею 4.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428596" y="714356"/>
            <a:ext cx="8273106" cy="3143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Font typeface="Arial" pitchFamily="34" charset="0"/>
              <a:buChar char="•"/>
            </a:pPr>
            <a:r>
              <a:rPr lang="uk-UA" sz="4900" dirty="0" smtClean="0"/>
              <a:t> За </a:t>
            </a:r>
            <a:r>
              <a:rPr lang="uk-UA" sz="4900" dirty="0" smtClean="0"/>
              <a:t>коротким записом </a:t>
            </a:r>
            <a:r>
              <a:rPr lang="uk-UA" sz="4900" dirty="0" smtClean="0"/>
              <a:t>складіть </a:t>
            </a:r>
            <a:r>
              <a:rPr lang="uk-UA" sz="4900" dirty="0" smtClean="0"/>
              <a:t>і </a:t>
            </a:r>
            <a:r>
              <a:rPr lang="uk-UA" sz="4900" dirty="0" smtClean="0"/>
              <a:t>розв’яжіть </a:t>
            </a:r>
            <a:r>
              <a:rPr lang="uk-UA" sz="4900" dirty="0" smtClean="0"/>
              <a:t>задачу по діях. </a:t>
            </a:r>
            <a:endParaRPr lang="uk-UA" sz="4900" dirty="0" smtClean="0"/>
          </a:p>
          <a:p>
            <a:pPr algn="l">
              <a:buFont typeface="Arial" pitchFamily="34" charset="0"/>
              <a:buChar char="•"/>
            </a:pPr>
            <a:r>
              <a:rPr lang="uk-UA" sz="4900" dirty="0" smtClean="0"/>
              <a:t> Спираючись </a:t>
            </a:r>
            <a:r>
              <a:rPr lang="uk-UA" sz="4900" dirty="0" smtClean="0"/>
              <a:t>на схему, </a:t>
            </a:r>
            <a:r>
              <a:rPr lang="uk-UA" sz="4900" dirty="0" smtClean="0"/>
              <a:t>складіть </a:t>
            </a:r>
            <a:r>
              <a:rPr lang="uk-UA" sz="4900" dirty="0" smtClean="0"/>
              <a:t>і </a:t>
            </a:r>
            <a:r>
              <a:rPr lang="uk-UA" sz="4900" dirty="0" smtClean="0"/>
              <a:t>запишіть </a:t>
            </a:r>
            <a:r>
              <a:rPr lang="uk-UA" sz="4900" dirty="0" smtClean="0"/>
              <a:t>вираз до задачі</a:t>
            </a:r>
            <a:r>
              <a:rPr lang="uk-UA" sz="4900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uk-UA" sz="4900" dirty="0" smtClean="0"/>
              <a:t> Обчисліть значення складеного вами виразу.</a:t>
            </a: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786190"/>
            <a:ext cx="7737963" cy="27084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uk-UA" sz="3400" b="1" dirty="0" smtClean="0"/>
              <a:t> </a:t>
            </a:r>
            <a:r>
              <a:rPr lang="uk-UA" sz="3400" b="1" dirty="0" smtClean="0">
                <a:solidFill>
                  <a:schemeClr val="accent6"/>
                </a:solidFill>
              </a:rPr>
              <a:t>Опорні </a:t>
            </a:r>
            <a:r>
              <a:rPr lang="uk-UA" sz="3400" b="1" dirty="0" smtClean="0">
                <a:solidFill>
                  <a:schemeClr val="accent6"/>
                </a:solidFill>
              </a:rPr>
              <a:t>запитання</a:t>
            </a:r>
            <a:endParaRPr lang="ru-RU" sz="3400" b="1" dirty="0" smtClean="0">
              <a:solidFill>
                <a:schemeClr val="accent6"/>
              </a:solidFill>
            </a:endParaRPr>
          </a:p>
          <a:p>
            <a:r>
              <a:rPr lang="uk-UA" sz="3400" dirty="0" smtClean="0"/>
              <a:t>1) </a:t>
            </a:r>
            <a:r>
              <a:rPr lang="uk-UA" sz="3400" dirty="0" smtClean="0"/>
              <a:t>Яка вартість ложок?</a:t>
            </a:r>
            <a:endParaRPr lang="ru-RU" sz="3400" dirty="0" smtClean="0"/>
          </a:p>
          <a:p>
            <a:r>
              <a:rPr lang="uk-UA" sz="3400" dirty="0" smtClean="0"/>
              <a:t>2) Яка вартість виделок?</a:t>
            </a:r>
            <a:endParaRPr lang="ru-RU" sz="3400" dirty="0" smtClean="0"/>
          </a:p>
          <a:p>
            <a:r>
              <a:rPr lang="uk-UA" sz="3400" dirty="0" smtClean="0"/>
              <a:t>3) На скільки вартість ложок більша, ніж вартість виделок?</a:t>
            </a:r>
            <a:endParaRPr lang="ru-RU" sz="3400" dirty="0" smtClean="0"/>
          </a:p>
        </p:txBody>
      </p:sp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14282" y="21429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в парах над задачею 5.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428596" y="714356"/>
            <a:ext cx="8273106" cy="6143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 </a:t>
            </a:r>
            <a:r>
              <a:rPr lang="uk-UA" sz="3400" dirty="0" smtClean="0"/>
              <a:t>За таблицею </a:t>
            </a:r>
            <a:r>
              <a:rPr lang="uk-UA" sz="3400" dirty="0" smtClean="0"/>
              <a:t>складіть </a:t>
            </a:r>
            <a:r>
              <a:rPr lang="uk-UA" sz="3400" dirty="0" smtClean="0"/>
              <a:t>обернену задачу до попередньої, де треба знайти ціну ложки. </a:t>
            </a:r>
            <a:endParaRPr lang="uk-UA" sz="3400" dirty="0" smtClean="0"/>
          </a:p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 Розв’яжіть </a:t>
            </a:r>
            <a:r>
              <a:rPr lang="uk-UA" sz="3400" dirty="0" smtClean="0"/>
              <a:t>задачу, пояснюючи кожну </a:t>
            </a:r>
            <a:r>
              <a:rPr lang="uk-UA" sz="3400" dirty="0" smtClean="0"/>
              <a:t>дію.</a:t>
            </a:r>
          </a:p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 </a:t>
            </a:r>
            <a:r>
              <a:rPr lang="uk-UA" sz="3400" dirty="0" smtClean="0"/>
              <a:t>Складіть вираз </a:t>
            </a:r>
            <a:r>
              <a:rPr lang="uk-UA" sz="3400" dirty="0" smtClean="0"/>
              <a:t>до задачі та </a:t>
            </a:r>
            <a:r>
              <a:rPr lang="uk-UA" sz="3400" dirty="0" smtClean="0"/>
              <a:t>знайдіть </a:t>
            </a:r>
            <a:r>
              <a:rPr lang="uk-UA" sz="3400" dirty="0" smtClean="0"/>
              <a:t>його значення. </a:t>
            </a:r>
          </a:p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 Самостійно запишіть розв’язання задачі та отриману рівність у зошит. </a:t>
            </a:r>
          </a:p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 Перевірте </a:t>
            </a:r>
            <a:r>
              <a:rPr lang="uk-UA" sz="3400" dirty="0" smtClean="0"/>
              <a:t>записи одне одного. </a:t>
            </a:r>
            <a:endParaRPr lang="uk-UA" sz="3400" dirty="0" smtClean="0"/>
          </a:p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 Обговоріть між собою, які можна скласти інші обернені задачі.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14282" y="21429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самостійно над задачею 6.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428596" y="2643182"/>
            <a:ext cx="8273106" cy="4000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 Прочитай задачу. Розглянь складену таблицю з її коротким записом.</a:t>
            </a:r>
          </a:p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Самостійно розв’яжи задачу і запиши в зошиті за </a:t>
            </a:r>
            <a:r>
              <a:rPr lang="uk-UA" sz="3400" dirty="0" smtClean="0"/>
              <a:t>поданими схемами дій. </a:t>
            </a:r>
            <a:endParaRPr lang="uk-UA" sz="3400" dirty="0" smtClean="0"/>
          </a:p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 Склади до </a:t>
            </a:r>
            <a:r>
              <a:rPr lang="uk-UA" sz="3400" dirty="0" smtClean="0"/>
              <a:t>задачі вираз і </a:t>
            </a:r>
            <a:r>
              <a:rPr lang="uk-UA" sz="3400" dirty="0" smtClean="0"/>
              <a:t>обчисли </a:t>
            </a:r>
            <a:r>
              <a:rPr lang="uk-UA" sz="3400" dirty="0" smtClean="0"/>
              <a:t>його значення. </a:t>
            </a:r>
            <a:endParaRPr lang="uk-UA" sz="3400" dirty="0" smtClean="0"/>
          </a:p>
          <a:p>
            <a:pPr algn="l">
              <a:buFont typeface="Arial" pitchFamily="34" charset="0"/>
              <a:buChar char="•"/>
            </a:pPr>
            <a:r>
              <a:rPr lang="uk-UA" sz="3400" dirty="0" smtClean="0"/>
              <a:t> Запиши </a:t>
            </a:r>
            <a:r>
              <a:rPr lang="uk-UA" sz="3400" dirty="0" smtClean="0"/>
              <a:t>цю рівність у зошиті.</a:t>
            </a:r>
            <a:endParaRPr lang="ru-RU" sz="3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857232"/>
            <a:ext cx="7715304" cy="1932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753603" y="116632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rgbClr val="C00000"/>
                </a:solidFill>
              </a:rPr>
              <a:t>Погоджуєтеся ви з твердженнями чи ні?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323528" y="1218355"/>
            <a:ext cx="86764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 Я можу встановити порядок виконання дій у виразі.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 Я </a:t>
            </a:r>
            <a:r>
              <a:rPr lang="uk-UA" sz="3600" dirty="0" smtClean="0"/>
              <a:t>вмію знаходити значення виразів.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 Я </a:t>
            </a:r>
            <a:r>
              <a:rPr lang="uk-UA" sz="3600" dirty="0" smtClean="0"/>
              <a:t>вмію складати до задачі вирази та обчислювати їх значення. </a:t>
            </a:r>
            <a:endParaRPr lang="ru-RU" sz="3600" dirty="0" smtClean="0"/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 Я </a:t>
            </a:r>
            <a:r>
              <a:rPr lang="uk-UA" sz="3600" dirty="0" smtClean="0"/>
              <a:t>вмію </a:t>
            </a:r>
            <a:r>
              <a:rPr lang="uk-UA" sz="3600" dirty="0" smtClean="0"/>
              <a:t>читати короткий запис задачі, поданий у таблиці. </a:t>
            </a:r>
          </a:p>
          <a:p>
            <a:pPr lvl="0">
              <a:buFont typeface="Courier New" pitchFamily="49" charset="0"/>
              <a:buChar char="o"/>
            </a:pPr>
            <a:r>
              <a:rPr lang="uk-UA" sz="3600" dirty="0" smtClean="0"/>
              <a:t>Я вмію складати обернені задачі до задач на різницеве порівняння двох добутків.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49961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8763" y="364502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 smtClean="0"/>
              <a:t>До зустрічі!</a:t>
            </a:r>
          </a:p>
        </p:txBody>
      </p:sp>
      <p:sp>
        <p:nvSpPr>
          <p:cNvPr id="2" name="Прямокутник 1"/>
          <p:cNvSpPr/>
          <p:nvPr/>
        </p:nvSpPr>
        <p:spPr>
          <a:xfrm>
            <a:off x="755576" y="476672"/>
            <a:ext cx="74888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 Над </a:t>
            </a:r>
            <a:r>
              <a:rPr lang="uk-UA" sz="3200" dirty="0" smtClean="0"/>
              <a:t>яким видом задач сьогодні ми працювали?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 Як </a:t>
            </a:r>
            <a:r>
              <a:rPr lang="uk-UA" sz="3200" dirty="0" smtClean="0"/>
              <a:t>дізнатися, на скільки один добуток більший (менший) за інший?</a:t>
            </a:r>
            <a:endParaRPr lang="ru-RU" sz="3200" dirty="0" smtClean="0"/>
          </a:p>
          <a:p>
            <a:pPr lvl="0">
              <a:buFont typeface="Wingdings" pitchFamily="2" charset="2"/>
              <a:buChar char="ü"/>
            </a:pPr>
            <a:r>
              <a:rPr lang="uk-UA" sz="3200" dirty="0" smtClean="0"/>
              <a:t> Як </a:t>
            </a:r>
            <a:r>
              <a:rPr lang="uk-UA" sz="3200" dirty="0" smtClean="0"/>
              <a:t>ви оцінюєте свою роботу на уроці?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060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84296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200" dirty="0" smtClean="0">
                <a:solidFill>
                  <a:srgbClr val="FF0000"/>
                </a:solidFill>
              </a:rPr>
              <a:t>ПРИГАДАЙТЕ!</a:t>
            </a:r>
          </a:p>
          <a:p>
            <a:endParaRPr lang="uk-UA" sz="4200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uk-UA" sz="4200" dirty="0" smtClean="0"/>
              <a:t>Як знайти вартість, коли відомі ціна і кількість предметів?</a:t>
            </a:r>
          </a:p>
          <a:p>
            <a:pPr>
              <a:buFont typeface="Arial" pitchFamily="34" charset="0"/>
              <a:buChar char="•"/>
            </a:pPr>
            <a:r>
              <a:rPr lang="uk-UA" sz="4200" dirty="0" smtClean="0"/>
              <a:t>Як знайти ціну, коли відомі вартість і кількість предметів?</a:t>
            </a:r>
          </a:p>
          <a:p>
            <a:pPr>
              <a:buFont typeface="Arial" pitchFamily="34" charset="0"/>
              <a:buChar char="•"/>
            </a:pPr>
            <a:r>
              <a:rPr lang="uk-UA" sz="4200" dirty="0" smtClean="0"/>
              <a:t>Як знайти кількість, коли відомі ціна і вартість предметів?</a:t>
            </a:r>
            <a:endParaRPr lang="ru-RU" sz="4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3600400"/>
          </a:xfrm>
        </p:spPr>
        <p:txBody>
          <a:bodyPr>
            <a:normAutofit/>
          </a:bodyPr>
          <a:lstStyle/>
          <a:p>
            <a:r>
              <a:rPr lang="uk-UA" dirty="0" smtClean="0"/>
              <a:t>Дайте відповіді на запитання, склавши рівності.</a:t>
            </a:r>
            <a:endParaRPr lang="ru-RU" b="1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162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r>
              <a:rPr lang="uk-UA" sz="5300" dirty="0" smtClean="0"/>
              <a:t>За 5 зошитів заплатили 20 </a:t>
            </a:r>
            <a:r>
              <a:rPr lang="uk-UA" sz="5300" dirty="0" smtClean="0"/>
              <a:t>грн.</a:t>
            </a:r>
            <a:br>
              <a:rPr lang="uk-UA" sz="5300" dirty="0" smtClean="0"/>
            </a:br>
            <a:r>
              <a:rPr lang="uk-UA" sz="5300" dirty="0" smtClean="0"/>
              <a:t>Яка </a:t>
            </a:r>
            <a:r>
              <a:rPr lang="uk-UA" sz="5300" dirty="0" smtClean="0"/>
              <a:t>ціна зошита</a:t>
            </a:r>
            <a:r>
              <a:rPr lang="uk-UA" sz="5300" dirty="0" smtClean="0"/>
              <a:t>?</a:t>
            </a:r>
            <a:endParaRPr lang="ru-RU" sz="42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357158" y="3000372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20 : 5 = 4 (грн) — ціна зошита.</a:t>
            </a:r>
            <a:endParaRPr lang="ru-RU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1571612"/>
            <a:ext cx="15621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pPr lvl="0"/>
            <a:r>
              <a:rPr lang="uk-UA" sz="5400" dirty="0" smtClean="0"/>
              <a:t>Яка вартість 6 зошитів, </a:t>
            </a:r>
            <a:r>
              <a:rPr lang="uk-UA" sz="5400" dirty="0" smtClean="0"/>
              <a:t/>
            </a:r>
            <a:br>
              <a:rPr lang="uk-UA" sz="5400" dirty="0" smtClean="0"/>
            </a:br>
            <a:r>
              <a:rPr lang="uk-UA" sz="5400" dirty="0" smtClean="0"/>
              <a:t>ціна </a:t>
            </a:r>
            <a:r>
              <a:rPr lang="uk-UA" sz="5400" dirty="0" smtClean="0"/>
              <a:t>якого 3 грн?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785786" y="3500438"/>
            <a:ext cx="83582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200" b="1" dirty="0" smtClean="0"/>
              <a:t>3 </a:t>
            </a:r>
            <a:r>
              <a:rPr lang="he-IL" sz="4200" b="1" dirty="0" smtClean="0"/>
              <a:t>ּ</a:t>
            </a:r>
            <a:r>
              <a:rPr lang="uk-UA" sz="4200" b="1" dirty="0" smtClean="0"/>
              <a:t>  6 = 18 (грн) — вартість зошитів.</a:t>
            </a:r>
            <a:endParaRPr lang="ru-RU" sz="4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071678"/>
            <a:ext cx="152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/>
          </a:bodyPr>
          <a:lstStyle/>
          <a:p>
            <a:pPr lvl="0"/>
            <a:r>
              <a:rPr lang="uk-UA" sz="5400" dirty="0" smtClean="0"/>
              <a:t>Скільки ручок по 5 грн кожна можна купити на 40 грн?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857488" y="3714752"/>
            <a:ext cx="400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40 : 5 = 9 (р.)</a:t>
            </a:r>
            <a:endParaRPr lang="ru-RU" sz="48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643182"/>
            <a:ext cx="1428757" cy="1825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5400" dirty="0" smtClean="0"/>
              <a:t>Купили 9 простих </a:t>
            </a:r>
            <a:r>
              <a:rPr lang="uk-UA" sz="5400" dirty="0" smtClean="0"/>
              <a:t>олівців</a:t>
            </a:r>
            <a:br>
              <a:rPr lang="uk-UA" sz="5400" dirty="0" smtClean="0"/>
            </a:br>
            <a:r>
              <a:rPr lang="uk-UA" sz="5400" dirty="0" smtClean="0"/>
              <a:t>і </a:t>
            </a:r>
            <a:r>
              <a:rPr lang="uk-UA" sz="5400" dirty="0" smtClean="0"/>
              <a:t>5 ручок. На скільки менше купили ручок, ніж олівців?</a:t>
            </a:r>
            <a:endParaRPr lang="ru-RU" sz="54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2857488" y="3714752"/>
            <a:ext cx="400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9 – 5 = 4 (р.)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74" y="836712"/>
            <a:ext cx="9108504" cy="1872208"/>
          </a:xfrm>
        </p:spPr>
        <p:txBody>
          <a:bodyPr>
            <a:normAutofit fontScale="90000"/>
          </a:bodyPr>
          <a:lstStyle/>
          <a:p>
            <a:pPr lvl="0"/>
            <a:r>
              <a:rPr lang="uk-UA" sz="4800" dirty="0" smtClean="0"/>
              <a:t>За олівці і ручки заплатили 45 грн. Скільки заплатили за олівці, якщо вартість ручок 27 грн?</a:t>
            </a:r>
            <a:endParaRPr lang="ru-RU" sz="4800" dirty="0"/>
          </a:p>
        </p:txBody>
      </p:sp>
      <p:sp>
        <p:nvSpPr>
          <p:cNvPr id="2" name="Прямокутник 1"/>
          <p:cNvSpPr/>
          <p:nvPr/>
        </p:nvSpPr>
        <p:spPr>
          <a:xfrm>
            <a:off x="357158" y="3000372"/>
            <a:ext cx="8572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/>
              <a:t>45 – 27 = 18 (грн) — вартість олівців.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287610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251520" y="404664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Працюємо разом над задачею 2.</a:t>
            </a:r>
            <a:endParaRPr lang="ru-RU" sz="2800" dirty="0"/>
          </a:p>
        </p:txBody>
      </p:sp>
      <p:sp>
        <p:nvSpPr>
          <p:cNvPr id="12" name="Заголовок 6"/>
          <p:cNvSpPr txBox="1">
            <a:spLocks/>
          </p:cNvSpPr>
          <p:nvPr/>
        </p:nvSpPr>
        <p:spPr>
          <a:xfrm>
            <a:off x="251520" y="4581128"/>
            <a:ext cx="8016656" cy="18513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200" dirty="0"/>
          </a:p>
        </p:txBody>
      </p:sp>
      <p:sp>
        <p:nvSpPr>
          <p:cNvPr id="15" name="Заголовок 6"/>
          <p:cNvSpPr txBox="1">
            <a:spLocks/>
          </p:cNvSpPr>
          <p:nvPr/>
        </p:nvSpPr>
        <p:spPr>
          <a:xfrm>
            <a:off x="571472" y="3286124"/>
            <a:ext cx="8344544" cy="22860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Font typeface="+mj-lt"/>
              <a:buAutoNum type="arabicPeriod"/>
            </a:pPr>
            <a:r>
              <a:rPr lang="uk-UA" sz="2800" dirty="0" smtClean="0"/>
              <a:t>Прочитайте </a:t>
            </a:r>
            <a:r>
              <a:rPr lang="uk-UA" sz="2800" dirty="0" smtClean="0"/>
              <a:t>уважно умову задачі та </a:t>
            </a:r>
            <a:r>
              <a:rPr lang="uk-UA" sz="2800" dirty="0" smtClean="0"/>
              <a:t>запитання.</a:t>
            </a:r>
          </a:p>
          <a:p>
            <a:pPr marL="514350" indent="-514350" algn="l">
              <a:buFont typeface="+mj-lt"/>
              <a:buAutoNum type="arabicPeriod"/>
            </a:pPr>
            <a:r>
              <a:rPr lang="uk-UA" sz="2800" dirty="0" smtClean="0"/>
              <a:t>Розгляньте </a:t>
            </a:r>
            <a:r>
              <a:rPr lang="uk-UA" sz="2800" dirty="0" smtClean="0"/>
              <a:t>короткий </a:t>
            </a:r>
            <a:r>
              <a:rPr lang="uk-UA" sz="2800" dirty="0" smtClean="0"/>
              <a:t>запис, поданий як таблиця. </a:t>
            </a:r>
          </a:p>
          <a:p>
            <a:pPr marL="514350" indent="-514350" algn="l">
              <a:buFont typeface="+mj-lt"/>
              <a:buAutoNum type="arabicPeriod"/>
            </a:pPr>
            <a:r>
              <a:rPr lang="uk-UA" sz="2800" dirty="0" smtClean="0"/>
              <a:t>Розв’яжіть </a:t>
            </a:r>
            <a:r>
              <a:rPr lang="uk-UA" sz="2800" dirty="0" smtClean="0"/>
              <a:t>задачу, записуючи кожну дію </a:t>
            </a:r>
            <a:r>
              <a:rPr lang="uk-UA" sz="2800" dirty="0" smtClean="0"/>
              <a:t>окремо.</a:t>
            </a:r>
          </a:p>
          <a:p>
            <a:pPr marL="514350" indent="-514350" algn="l">
              <a:buFont typeface="+mj-lt"/>
              <a:buAutoNum type="arabicPeriod"/>
            </a:pPr>
            <a:r>
              <a:rPr lang="uk-UA" sz="2800" dirty="0" smtClean="0"/>
              <a:t>Складіть </a:t>
            </a:r>
            <a:r>
              <a:rPr lang="uk-UA" sz="2800" dirty="0" smtClean="0"/>
              <a:t>числовий вираз і </a:t>
            </a:r>
            <a:r>
              <a:rPr lang="uk-UA" sz="2800" dirty="0" smtClean="0"/>
              <a:t>обчисліть </a:t>
            </a:r>
            <a:r>
              <a:rPr lang="uk-UA" sz="2800" dirty="0" smtClean="0"/>
              <a:t>його значення. </a:t>
            </a:r>
            <a:endParaRPr lang="uk-UA" sz="2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357298"/>
            <a:ext cx="775420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4303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2467</TotalTime>
  <Words>525</Words>
  <Application>Microsoft Office PowerPoint</Application>
  <PresentationFormat>Экран (4:3)</PresentationFormat>
  <Paragraphs>66</Paragraphs>
  <Slides>16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Урок 21  ОБЕРНЕНІ ЗАДАЧІ ДО ЗАДАЧ НА РІЗНИЦЕВЕ ПОРІВНЯННЯ ДВОХ ДОБУТКІВ</vt:lpstr>
      <vt:lpstr>Слайд 2</vt:lpstr>
      <vt:lpstr>Дайте відповіді на запитання, склавши рівності.</vt:lpstr>
      <vt:lpstr>За 5 зошитів заплатили 20 грн. Яка ціна зошита?</vt:lpstr>
      <vt:lpstr>Яка вартість 6 зошитів,  ціна якого 3 грн?</vt:lpstr>
      <vt:lpstr>Скільки ручок по 5 грн кожна можна купити на 40 грн?</vt:lpstr>
      <vt:lpstr>Купили 9 простих олівців і 5 ручок. На скільки менше купили ручок, ніж олівців?</vt:lpstr>
      <vt:lpstr>За олівці і ручки заплатили 45 грн. Скільки заплатили за олівці, якщо вартість ручок 27 грн?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LiteraRio1</dc:creator>
  <cp:lastModifiedBy>LiteraRio1</cp:lastModifiedBy>
  <cp:revision>83</cp:revision>
  <dcterms:created xsi:type="dcterms:W3CDTF">2020-08-25T18:04:13Z</dcterms:created>
  <dcterms:modified xsi:type="dcterms:W3CDTF">2020-10-04T13:14:16Z</dcterms:modified>
</cp:coreProperties>
</file>