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321" r:id="rId3"/>
    <p:sldId id="277" r:id="rId4"/>
    <p:sldId id="353" r:id="rId5"/>
    <p:sldId id="352" r:id="rId6"/>
    <p:sldId id="342" r:id="rId7"/>
    <p:sldId id="314" r:id="rId8"/>
    <p:sldId id="347" r:id="rId9"/>
    <p:sldId id="355" r:id="rId10"/>
    <p:sldId id="356" r:id="rId11"/>
    <p:sldId id="261" r:id="rId12"/>
    <p:sldId id="30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CC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99" autoAdjust="0"/>
    <p:restoredTop sz="94660"/>
  </p:normalViewPr>
  <p:slideViewPr>
    <p:cSldViewPr>
      <p:cViewPr varScale="1">
        <p:scale>
          <a:sx n="67" d="100"/>
          <a:sy n="67" d="100"/>
        </p:scale>
        <p:origin x="-156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3DA289-F21F-443E-8986-977FE9ACDBF9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87F069-406B-4B2A-AA6E-5FC4E970CF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06275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7F069-406B-4B2A-AA6E-5FC4E970CFAC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761454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7F069-406B-4B2A-AA6E-5FC4E970CFAC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761454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7F069-406B-4B2A-AA6E-5FC4E970CFAC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761454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7F069-406B-4B2A-AA6E-5FC4E970CFAC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761454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72480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6265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46201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27707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7475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24348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5010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0562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7820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40689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6073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E7F0D-5F6D-4FE6-9A02-4139659EFC5E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6675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75928">
            <a:off x="5505075" y="2687009"/>
            <a:ext cx="3192196" cy="36450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43109" y="2492896"/>
            <a:ext cx="3192196" cy="3645024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371600" y="404664"/>
            <a:ext cx="7772400" cy="2088232"/>
          </a:xfrm>
        </p:spPr>
        <p:txBody>
          <a:bodyPr>
            <a:normAutofit/>
          </a:bodyPr>
          <a:lstStyle/>
          <a:p>
            <a:r>
              <a:rPr lang="uk-UA" b="1" dirty="0" smtClean="0"/>
              <a:t>Урок </a:t>
            </a:r>
            <a:r>
              <a:rPr lang="uk-UA" b="1" dirty="0" smtClean="0"/>
              <a:t>30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sz="2800" b="1" dirty="0" smtClean="0">
                <a:solidFill>
                  <a:schemeClr val="accent6"/>
                </a:solidFill>
              </a:rPr>
              <a:t>РІВНЯННЯ. ЗНАХОДЖЕННЯ НЕВІДОМОГО ЗМЕНШУВАНОГО І ВІД’ЄМНИКА</a:t>
            </a:r>
            <a:endParaRPr lang="ru-RU" sz="31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986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6"/>
          <p:cNvSpPr txBox="1">
            <a:spLocks/>
          </p:cNvSpPr>
          <p:nvPr/>
        </p:nvSpPr>
        <p:spPr>
          <a:xfrm>
            <a:off x="251520" y="4581128"/>
            <a:ext cx="8016656" cy="18513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3200" dirty="0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214686"/>
            <a:ext cx="8858280" cy="1410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928662" y="1071546"/>
            <a:ext cx="7364965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dirty="0" err="1" smtClean="0"/>
              <a:t>Виберіть</a:t>
            </a:r>
            <a:r>
              <a:rPr lang="ru-RU" sz="3000" dirty="0" smtClean="0"/>
              <a:t> </a:t>
            </a:r>
            <a:r>
              <a:rPr lang="ru-RU" sz="3000" dirty="0" err="1" smtClean="0"/>
              <a:t>і</a:t>
            </a:r>
            <a:r>
              <a:rPr lang="ru-RU" sz="3000" dirty="0" smtClean="0"/>
              <a:t> </a:t>
            </a:r>
            <a:r>
              <a:rPr lang="ru-RU" sz="3000" dirty="0" err="1" smtClean="0"/>
              <a:t>назвіть</a:t>
            </a:r>
            <a:r>
              <a:rPr lang="ru-RU" sz="3000" dirty="0" smtClean="0"/>
              <a:t> </a:t>
            </a:r>
            <a:r>
              <a:rPr lang="ru-RU" sz="3000" dirty="0" err="1" smtClean="0"/>
              <a:t>корінь</a:t>
            </a:r>
            <a:r>
              <a:rPr lang="ru-RU" sz="3000" dirty="0" smtClean="0"/>
              <a:t> </a:t>
            </a:r>
            <a:r>
              <a:rPr lang="ru-RU" sz="3000" dirty="0" smtClean="0"/>
              <a:t>кожного </a:t>
            </a:r>
            <a:r>
              <a:rPr lang="ru-RU" sz="3000" dirty="0" err="1" smtClean="0"/>
              <a:t>рівняння</a:t>
            </a:r>
            <a:r>
              <a:rPr lang="ru-RU" sz="3000" dirty="0" smtClean="0"/>
              <a:t>. 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xmlns="" val="344303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753603" y="116632"/>
            <a:ext cx="74888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 smtClean="0">
                <a:solidFill>
                  <a:srgbClr val="C00000"/>
                </a:solidFill>
              </a:rPr>
              <a:t>Погоджуєтеся ви з твердженнями чи ні?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323528" y="1218355"/>
            <a:ext cx="867645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Courier New" pitchFamily="49" charset="0"/>
              <a:buChar char="o"/>
            </a:pPr>
            <a:r>
              <a:rPr lang="uk-UA" sz="3600" dirty="0" smtClean="0"/>
              <a:t>Я знаю, що таке рівняння.</a:t>
            </a:r>
            <a:endParaRPr lang="ru-RU" sz="3600" dirty="0" smtClean="0"/>
          </a:p>
          <a:p>
            <a:pPr lvl="0">
              <a:buFont typeface="Courier New" pitchFamily="49" charset="0"/>
              <a:buChar char="o"/>
            </a:pPr>
            <a:r>
              <a:rPr lang="uk-UA" sz="3600" dirty="0" smtClean="0"/>
              <a:t>Я знаю, як знаходити невідоме зменшуване і від’ємник.</a:t>
            </a:r>
            <a:endParaRPr lang="ru-RU" sz="3600" dirty="0" smtClean="0"/>
          </a:p>
          <a:p>
            <a:pPr lvl="0">
              <a:buFont typeface="Courier New" pitchFamily="49" charset="0"/>
              <a:buChar char="o"/>
            </a:pPr>
            <a:r>
              <a:rPr lang="uk-UA" sz="3600" dirty="0" smtClean="0"/>
              <a:t>Я вмію знаходити корінь рівняння і виконувати перевірку.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3499611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78763" y="3645024"/>
            <a:ext cx="8280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dirty="0" smtClean="0"/>
              <a:t>До зустрічі!</a:t>
            </a:r>
          </a:p>
        </p:txBody>
      </p:sp>
      <p:sp>
        <p:nvSpPr>
          <p:cNvPr id="2" name="Прямокутник 1"/>
          <p:cNvSpPr/>
          <p:nvPr/>
        </p:nvSpPr>
        <p:spPr>
          <a:xfrm>
            <a:off x="755576" y="476672"/>
            <a:ext cx="748883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ü"/>
            </a:pPr>
            <a:r>
              <a:rPr lang="uk-UA" sz="3200" dirty="0" smtClean="0"/>
              <a:t>Як знайти невідоме зменшуване?</a:t>
            </a:r>
            <a:endParaRPr lang="ru-RU" sz="3200" dirty="0" smtClean="0"/>
          </a:p>
          <a:p>
            <a:pPr lvl="0">
              <a:buFont typeface="Wingdings" pitchFamily="2" charset="2"/>
              <a:buChar char="ü"/>
            </a:pPr>
            <a:r>
              <a:rPr lang="uk-UA" sz="3200" dirty="0" smtClean="0"/>
              <a:t>Як знайти невідомий від’ємник?</a:t>
            </a:r>
            <a:endParaRPr lang="ru-RU" sz="3200" dirty="0" smtClean="0"/>
          </a:p>
          <a:p>
            <a:pPr lvl="0">
              <a:buFont typeface="Wingdings" pitchFamily="2" charset="2"/>
              <a:buChar char="ü"/>
            </a:pPr>
            <a:r>
              <a:rPr lang="uk-UA" sz="3200" dirty="0" smtClean="0"/>
              <a:t>Чи виникали складнощі на уроці? Як ви їх подолали?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130601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3600400"/>
          </a:xfrm>
        </p:spPr>
        <p:txBody>
          <a:bodyPr>
            <a:normAutofit/>
          </a:bodyPr>
          <a:lstStyle/>
          <a:p>
            <a:r>
              <a:rPr lang="uk-UA" dirty="0" smtClean="0"/>
              <a:t>Дайте відповіді на запитання, склавши рівності.</a:t>
            </a:r>
            <a:endParaRPr lang="ru-RU" b="1" dirty="0">
              <a:solidFill>
                <a:srgbClr val="00CC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162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874" y="836712"/>
            <a:ext cx="9108504" cy="1872208"/>
          </a:xfrm>
        </p:spPr>
        <p:txBody>
          <a:bodyPr>
            <a:normAutofit/>
          </a:bodyPr>
          <a:lstStyle/>
          <a:p>
            <a:pPr lvl="0"/>
            <a:r>
              <a:rPr lang="uk-UA" sz="5400" dirty="0" smtClean="0"/>
              <a:t>Від якого числа треба відняти 45, щоб отримати 30?</a:t>
            </a:r>
            <a:endParaRPr lang="ru-RU" sz="5400" dirty="0"/>
          </a:p>
        </p:txBody>
      </p:sp>
      <p:sp>
        <p:nvSpPr>
          <p:cNvPr id="2" name="Прямокутник 1"/>
          <p:cNvSpPr/>
          <p:nvPr/>
        </p:nvSpPr>
        <p:spPr>
          <a:xfrm>
            <a:off x="2357422" y="3000372"/>
            <a:ext cx="678657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800" b="1" dirty="0" smtClean="0"/>
              <a:t>30 + 45 = 75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xmlns="" val="2876104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874" y="836712"/>
            <a:ext cx="9108504" cy="1872208"/>
          </a:xfrm>
        </p:spPr>
        <p:txBody>
          <a:bodyPr>
            <a:normAutofit fontScale="90000"/>
          </a:bodyPr>
          <a:lstStyle/>
          <a:p>
            <a:pPr lvl="0"/>
            <a:r>
              <a:rPr lang="uk-UA" sz="4800" dirty="0" smtClean="0"/>
              <a:t>Зменшуване  — невідоме, від’ємник 15, а значення різниці 50. </a:t>
            </a:r>
            <a:r>
              <a:rPr lang="uk-UA" sz="4800" dirty="0" smtClean="0"/>
              <a:t/>
            </a:r>
            <a:br>
              <a:rPr lang="uk-UA" sz="4800" dirty="0" smtClean="0"/>
            </a:br>
            <a:r>
              <a:rPr lang="uk-UA" sz="4800" dirty="0" smtClean="0"/>
              <a:t>Знайдіть </a:t>
            </a:r>
            <a:r>
              <a:rPr lang="uk-UA" sz="4800" dirty="0" smtClean="0"/>
              <a:t>зменшуване.</a:t>
            </a:r>
            <a:endParaRPr lang="ru-RU" sz="4800" dirty="0"/>
          </a:p>
        </p:txBody>
      </p:sp>
      <p:sp>
        <p:nvSpPr>
          <p:cNvPr id="2" name="Прямокутник 1"/>
          <p:cNvSpPr/>
          <p:nvPr/>
        </p:nvSpPr>
        <p:spPr>
          <a:xfrm>
            <a:off x="2285984" y="3000372"/>
            <a:ext cx="68580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800" b="1" dirty="0" smtClean="0"/>
              <a:t>50 + 15 = 65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xmlns="" val="2876104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874" y="836712"/>
            <a:ext cx="9108504" cy="1872208"/>
          </a:xfrm>
        </p:spPr>
        <p:txBody>
          <a:bodyPr>
            <a:normAutofit fontScale="90000"/>
          </a:bodyPr>
          <a:lstStyle/>
          <a:p>
            <a:pPr lvl="0"/>
            <a:r>
              <a:rPr lang="uk-UA" sz="4800" dirty="0" smtClean="0"/>
              <a:t>Невідоме число зменшили на 18 і одержали 70. Яке невідоме число?</a:t>
            </a:r>
            <a:endParaRPr lang="ru-RU" sz="4800" dirty="0"/>
          </a:p>
        </p:txBody>
      </p:sp>
      <p:sp>
        <p:nvSpPr>
          <p:cNvPr id="2" name="Прямокутник 1"/>
          <p:cNvSpPr/>
          <p:nvPr/>
        </p:nvSpPr>
        <p:spPr>
          <a:xfrm>
            <a:off x="2786050" y="3000372"/>
            <a:ext cx="63579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800" b="1" dirty="0" smtClean="0"/>
              <a:t>70 + 18 = 88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xmlns="" val="2876104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874" y="836712"/>
            <a:ext cx="9108504" cy="1872208"/>
          </a:xfrm>
        </p:spPr>
        <p:txBody>
          <a:bodyPr>
            <a:normAutofit fontScale="90000"/>
          </a:bodyPr>
          <a:lstStyle/>
          <a:p>
            <a:pPr lvl="0"/>
            <a:r>
              <a:rPr lang="uk-UA" sz="4800" dirty="0" smtClean="0"/>
              <a:t>Від 50 відняли невідоме число й одержали 15. </a:t>
            </a:r>
            <a:r>
              <a:rPr lang="uk-UA" sz="4800" dirty="0" smtClean="0"/>
              <a:t/>
            </a:r>
            <a:br>
              <a:rPr lang="uk-UA" sz="4800" dirty="0" smtClean="0"/>
            </a:br>
            <a:r>
              <a:rPr lang="uk-UA" sz="4800" dirty="0" smtClean="0"/>
              <a:t>Знайдіть </a:t>
            </a:r>
            <a:r>
              <a:rPr lang="uk-UA" sz="4800" dirty="0" smtClean="0"/>
              <a:t>невідоме число.</a:t>
            </a:r>
            <a:endParaRPr lang="ru-RU" sz="4800" dirty="0"/>
          </a:p>
        </p:txBody>
      </p:sp>
      <p:sp>
        <p:nvSpPr>
          <p:cNvPr id="2" name="Прямокутник 1"/>
          <p:cNvSpPr/>
          <p:nvPr/>
        </p:nvSpPr>
        <p:spPr>
          <a:xfrm>
            <a:off x="2500298" y="3500438"/>
            <a:ext cx="664370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800" b="1" dirty="0" smtClean="0"/>
              <a:t>50 – 15 = 35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xmlns="" val="2876104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6"/>
          <p:cNvSpPr txBox="1">
            <a:spLocks/>
          </p:cNvSpPr>
          <p:nvPr/>
        </p:nvSpPr>
        <p:spPr>
          <a:xfrm>
            <a:off x="251520" y="4581128"/>
            <a:ext cx="8016656" cy="18513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952" y="2285992"/>
            <a:ext cx="8663048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кутник 1"/>
          <p:cNvSpPr/>
          <p:nvPr/>
        </p:nvSpPr>
        <p:spPr>
          <a:xfrm>
            <a:off x="1000100" y="857232"/>
            <a:ext cx="664370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800" b="1" dirty="0" smtClean="0"/>
              <a:t>Пригадайте!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xmlns="" val="3443038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4"/>
          <p:cNvSpPr/>
          <p:nvPr/>
        </p:nvSpPr>
        <p:spPr>
          <a:xfrm>
            <a:off x="251520" y="404664"/>
            <a:ext cx="87129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 smtClean="0"/>
              <a:t>Працюємо разом над задачею </a:t>
            </a:r>
            <a:r>
              <a:rPr lang="uk-UA" sz="2800" dirty="0" smtClean="0"/>
              <a:t>7.</a:t>
            </a:r>
            <a:endParaRPr lang="ru-RU" sz="2800" dirty="0"/>
          </a:p>
        </p:txBody>
      </p:sp>
      <p:sp>
        <p:nvSpPr>
          <p:cNvPr id="12" name="Заголовок 6"/>
          <p:cNvSpPr txBox="1">
            <a:spLocks/>
          </p:cNvSpPr>
          <p:nvPr/>
        </p:nvSpPr>
        <p:spPr>
          <a:xfrm>
            <a:off x="251520" y="4581128"/>
            <a:ext cx="8016656" cy="18513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1950" y="1643050"/>
            <a:ext cx="8782050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44303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4"/>
          <p:cNvSpPr/>
          <p:nvPr/>
        </p:nvSpPr>
        <p:spPr>
          <a:xfrm>
            <a:off x="214282" y="928670"/>
            <a:ext cx="871296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 smtClean="0"/>
              <a:t>Спочатку дізнаємося різницю між масою кроля і кота.</a:t>
            </a:r>
            <a:endParaRPr lang="ru-RU" sz="2800" dirty="0" smtClean="0"/>
          </a:p>
          <a:p>
            <a:r>
              <a:rPr lang="uk-UA" sz="2800" dirty="0" smtClean="0"/>
              <a:t>20 кг — маса кроля і собаки.</a:t>
            </a:r>
            <a:endParaRPr lang="ru-RU" sz="2800" dirty="0" smtClean="0"/>
          </a:p>
          <a:p>
            <a:r>
              <a:rPr lang="uk-UA" sz="2800" dirty="0" smtClean="0"/>
              <a:t>19 кг — маса кота і собаки.</a:t>
            </a:r>
            <a:endParaRPr lang="ru-RU" sz="2800" dirty="0" smtClean="0"/>
          </a:p>
          <a:p>
            <a:r>
              <a:rPr lang="uk-UA" sz="2800" dirty="0" smtClean="0"/>
              <a:t>20 – 19 = 1 (кг) — різниця між масою кроля і кота, при чому кріль важчий.</a:t>
            </a:r>
            <a:endParaRPr lang="ru-RU" sz="2800" dirty="0" smtClean="0"/>
          </a:p>
          <a:p>
            <a:r>
              <a:rPr lang="uk-UA" sz="2800" dirty="0" smtClean="0"/>
              <a:t>Склад іменованого числа 9 кг </a:t>
            </a:r>
            <a:r>
              <a:rPr lang="uk-UA" sz="2800" dirty="0" smtClean="0"/>
              <a:t>(за </a:t>
            </a:r>
            <a:r>
              <a:rPr lang="uk-UA" sz="2800" dirty="0" smtClean="0"/>
              <a:t>умови різниці в 1 </a:t>
            </a:r>
            <a:r>
              <a:rPr lang="uk-UA" sz="2800" dirty="0" smtClean="0"/>
              <a:t>кг) </a:t>
            </a:r>
            <a:r>
              <a:rPr lang="uk-UA" sz="2800" dirty="0" smtClean="0"/>
              <a:t>становить 5 кг (кріль) і 4 кг (кіт), тобто 9 = 5 + 4.</a:t>
            </a:r>
            <a:endParaRPr lang="ru-RU" sz="2800" dirty="0" smtClean="0"/>
          </a:p>
          <a:p>
            <a:r>
              <a:rPr lang="uk-UA" sz="2800" dirty="0" smtClean="0"/>
              <a:t>Далі знаходимо масу собаки. 20 – 5 = 15 (кг). Перевірка: 19 – 4 = 15 (кг).</a:t>
            </a:r>
            <a:endParaRPr lang="ru-RU" sz="2800" dirty="0" smtClean="0"/>
          </a:p>
          <a:p>
            <a:r>
              <a:rPr lang="uk-UA" sz="2800" dirty="0" smtClean="0"/>
              <a:t>І насамкінець обчислюємо масу трьох тварин: 4 + 5 + 15 = 24 (кг)</a:t>
            </a:r>
            <a:endParaRPr lang="ru-RU" sz="2800" dirty="0"/>
          </a:p>
        </p:txBody>
      </p:sp>
      <p:sp>
        <p:nvSpPr>
          <p:cNvPr id="12" name="Заголовок 6"/>
          <p:cNvSpPr txBox="1">
            <a:spLocks/>
          </p:cNvSpPr>
          <p:nvPr/>
        </p:nvSpPr>
        <p:spPr>
          <a:xfrm>
            <a:off x="251520" y="4581128"/>
            <a:ext cx="8016656" cy="18513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44303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2490</TotalTime>
  <Words>269</Words>
  <Application>Microsoft Office PowerPoint</Application>
  <PresentationFormat>Экран (4:3)</PresentationFormat>
  <Paragraphs>32</Paragraphs>
  <Slides>12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Урок 30 РІВНЯННЯ. ЗНАХОДЖЕННЯ НЕВІДОМОГО ЗМЕНШУВАНОГО І ВІД’ЄМНИКА</vt:lpstr>
      <vt:lpstr>Дайте відповіді на запитання, склавши рівності.</vt:lpstr>
      <vt:lpstr>Від якого числа треба відняти 45, щоб отримати 30?</vt:lpstr>
      <vt:lpstr>Зменшуване  — невідоме, від’ємник 15, а значення різниці 50.  Знайдіть зменшуване.</vt:lpstr>
      <vt:lpstr>Невідоме число зменшили на 18 і одержали 70. Яке невідоме число?</vt:lpstr>
      <vt:lpstr>Від 50 відняли невідоме число й одержали 15.  Знайдіть невідоме число.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LiteraRio1</dc:creator>
  <cp:lastModifiedBy>LiteraRio1</cp:lastModifiedBy>
  <cp:revision>89</cp:revision>
  <dcterms:created xsi:type="dcterms:W3CDTF">2020-08-25T18:04:13Z</dcterms:created>
  <dcterms:modified xsi:type="dcterms:W3CDTF">2020-10-18T15:06:31Z</dcterms:modified>
</cp:coreProperties>
</file>